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9144000" cy="6858000"/>
  <p:embeddedFontLst>
    <p:embeddedFont>
      <p:font typeface="Roboto"/>
      <p:regular r:id="rId25"/>
      <p:bold r:id="rId26"/>
      <p:italic r:id="rId27"/>
      <p:boldItalic r:id="rId28"/>
    </p:embeddedFont>
    <p:embeddedFont>
      <p:font typeface="Roboto Mono"/>
      <p:regular r:id="rId29"/>
      <p:bold r:id="rId30"/>
      <p:italic r:id="rId31"/>
      <p:boldItalic r:id="rId32"/>
    </p:embeddedFon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Mon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7.xml"/><Relationship Id="rId33" Type="http://schemas.openxmlformats.org/officeDocument/2006/relationships/font" Target="fonts/CenturyGothic-regular.fntdata"/><Relationship Id="rId10" Type="http://schemas.openxmlformats.org/officeDocument/2006/relationships/slide" Target="slides/slide6.xml"/><Relationship Id="rId32" Type="http://schemas.openxmlformats.org/officeDocument/2006/relationships/font" Target="fonts/RobotoMono-boldItalic.fntdata"/><Relationship Id="rId13" Type="http://schemas.openxmlformats.org/officeDocument/2006/relationships/slide" Target="slides/slide9.xml"/><Relationship Id="rId35" Type="http://schemas.openxmlformats.org/officeDocument/2006/relationships/font" Target="fonts/CenturyGothic-italic.fntdata"/><Relationship Id="rId12" Type="http://schemas.openxmlformats.org/officeDocument/2006/relationships/slide" Target="slides/slide8.xml"/><Relationship Id="rId34" Type="http://schemas.openxmlformats.org/officeDocument/2006/relationships/font" Target="fonts/CenturyGothic-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CenturyGothic-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091"/>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79484" y="0"/>
            <a:ext cx="3962400" cy="344091"/>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2"/>
            <a:ext cx="7315200" cy="2700338"/>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910"/>
            <a:ext cx="3962400" cy="34409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5:notes"/>
          <p:cNvSpPr txBox="1"/>
          <p:nvPr>
            <p:ph idx="1" type="body"/>
          </p:nvPr>
        </p:nvSpPr>
        <p:spPr>
          <a:xfrm>
            <a:off x="914400" y="3300412"/>
            <a:ext cx="7315200" cy="2700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a78cd9651_0_16: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aa78cd9651_0_16: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aa78cd9651_0_32: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aa78cd9651_0_32: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183a7f123_0_91: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b183a7f123_0_91: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183a7f123_0_7: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b183a7f123_0_7: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183a7f123_0_107: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b183a7f123_0_107: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183a7f123_0_14: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b183a7f123_0_14: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b1c5c23a68_0_60: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b1c5c23a68_0_6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aa78cd9651_0_0: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aa78cd9651_0_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a78cd9651_0_24: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aa78cd9651_0_24: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a78cd9651_0_8: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aa78cd9651_0_8: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183a7f123_0_43: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b183a7f123_0_43: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a78cd9651_0_66: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aa78cd9651_0_66: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7:notes"/>
          <p:cNvSpPr txBox="1"/>
          <p:nvPr>
            <p:ph idx="1" type="body"/>
          </p:nvPr>
        </p:nvSpPr>
        <p:spPr>
          <a:xfrm>
            <a:off x="914400" y="3300412"/>
            <a:ext cx="7315200" cy="2700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183a7f123_0_0: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b183a7f123_0_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183a7f123_0_51: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b183a7f123_0_51: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183a7f123_0_59: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b183a7f123_0_59: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183a7f123_0_83: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b183a7f123_0_83: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183a7f123_0_67: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b183a7f123_0_67: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b183a7f123_0_75: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b183a7f123_0_75: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 showMasterSp="0">
  <p:cSld name="Cover A">
    <p:spTree>
      <p:nvGrpSpPr>
        <p:cNvPr id="14" name="Shape 14"/>
        <p:cNvGrpSpPr/>
        <p:nvPr/>
      </p:nvGrpSpPr>
      <p:grpSpPr>
        <a:xfrm>
          <a:off x="0" y="0"/>
          <a:ext cx="0" cy="0"/>
          <a:chOff x="0" y="0"/>
          <a:chExt cx="0" cy="0"/>
        </a:xfrm>
      </p:grpSpPr>
      <p:sp>
        <p:nvSpPr>
          <p:cNvPr id="15" name="Google Shape;15;p2"/>
          <p:cNvSpPr/>
          <p:nvPr/>
        </p:nvSpPr>
        <p:spPr>
          <a:xfrm>
            <a:off x="4049611" y="4673600"/>
            <a:ext cx="8155089" cy="218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 name="Google Shape;16;p2"/>
          <p:cNvSpPr/>
          <p:nvPr/>
        </p:nvSpPr>
        <p:spPr>
          <a:xfrm>
            <a:off x="4050393" y="0"/>
            <a:ext cx="8154307" cy="4711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2"/>
          <p:cNvSpPr txBox="1"/>
          <p:nvPr>
            <p:ph type="title"/>
          </p:nvPr>
        </p:nvSpPr>
        <p:spPr>
          <a:xfrm>
            <a:off x="4500057" y="2157250"/>
            <a:ext cx="7126013" cy="214386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6000"/>
              <a:buFont typeface="Century Gothic"/>
              <a:buNone/>
              <a:defRPr b="1" i="0" sz="6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 name="Google Shape;18;p2"/>
          <p:cNvSpPr/>
          <p:nvPr>
            <p:ph idx="2" type="pic"/>
          </p:nvPr>
        </p:nvSpPr>
        <p:spPr>
          <a:xfrm>
            <a:off x="0" y="0"/>
            <a:ext cx="4059936" cy="6858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2"/>
          <p:cNvSpPr txBox="1"/>
          <p:nvPr>
            <p:ph idx="1" type="body"/>
          </p:nvPr>
        </p:nvSpPr>
        <p:spPr>
          <a:xfrm>
            <a:off x="4500058" y="5136641"/>
            <a:ext cx="7126012" cy="114985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Noto Sans Symbols"/>
              <a:buNone/>
              <a:defRPr b="0" i="0" sz="2200" u="none" cap="none" strike="noStrike">
                <a:solidFill>
                  <a:srgbClr val="FFFFFF"/>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0" name="Google Shape;20;p2"/>
          <p:cNvPicPr preferRelativeResize="0"/>
          <p:nvPr/>
        </p:nvPicPr>
        <p:blipFill rotWithShape="1">
          <a:blip r:embed="rId2">
            <a:alphaModFix/>
          </a:blip>
          <a:srcRect b="0" l="0" r="0" t="0"/>
          <a:stretch/>
        </p:blipFill>
        <p:spPr>
          <a:xfrm>
            <a:off x="4500057" y="372102"/>
            <a:ext cx="2059095" cy="874017"/>
          </a:xfrm>
          <a:prstGeom prst="rect">
            <a:avLst/>
          </a:prstGeom>
          <a:noFill/>
          <a:ln>
            <a:noFill/>
          </a:ln>
        </p:spPr>
      </p:pic>
      <p:sp>
        <p:nvSpPr>
          <p:cNvPr id="21" name="Google Shape;21;p2"/>
          <p:cNvSpPr txBox="1"/>
          <p:nvPr>
            <p:ph idx="3" type="body"/>
          </p:nvPr>
        </p:nvSpPr>
        <p:spPr>
          <a:xfrm>
            <a:off x="8534400" y="764868"/>
            <a:ext cx="3098800" cy="430926"/>
          </a:xfrm>
          <a:prstGeom prst="rect">
            <a:avLst/>
          </a:prstGeom>
          <a:noFill/>
          <a:ln>
            <a:noFill/>
          </a:ln>
        </p:spPr>
        <p:txBody>
          <a:bodyPr anchorCtr="0" anchor="ctr" bIns="91425" lIns="91425" spcFirstLastPara="1" rIns="91425" wrap="square" tIns="91425">
            <a:noAutofit/>
          </a:bodyPr>
          <a:lstStyle>
            <a:lvl1pPr indent="-228600" lvl="0" marL="457200" marR="0" rtl="0" algn="r">
              <a:lnSpc>
                <a:spcPct val="90000"/>
              </a:lnSpc>
              <a:spcBef>
                <a:spcPts val="1000"/>
              </a:spcBef>
              <a:spcAft>
                <a:spcPts val="0"/>
              </a:spcAft>
              <a:buClr>
                <a:schemeClr val="accent1"/>
              </a:buClr>
              <a:buSzPts val="1600"/>
              <a:buFont typeface="Noto Sans Symbols"/>
              <a:buNone/>
              <a:defRPr b="0" i="0" sz="16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22" name="Google Shape;22;p2"/>
          <p:cNvCxnSpPr/>
          <p:nvPr/>
        </p:nvCxnSpPr>
        <p:spPr>
          <a:xfrm>
            <a:off x="4054348" y="4711700"/>
            <a:ext cx="8132064" cy="0"/>
          </a:xfrm>
          <a:prstGeom prst="straightConnector1">
            <a:avLst/>
          </a:prstGeom>
          <a:noFill/>
          <a:ln cap="flat" cmpd="sng" w="38100">
            <a:solidFill>
              <a:schemeClr val="lt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Light Blue">
  <p:cSld name="Picture with Content - Light Blue">
    <p:spTree>
      <p:nvGrpSpPr>
        <p:cNvPr id="92" name="Shape 92"/>
        <p:cNvGrpSpPr/>
        <p:nvPr/>
      </p:nvGrpSpPr>
      <p:grpSpPr>
        <a:xfrm>
          <a:off x="0" y="0"/>
          <a:ext cx="0" cy="0"/>
          <a:chOff x="0" y="0"/>
          <a:chExt cx="0" cy="0"/>
        </a:xfrm>
      </p:grpSpPr>
      <p:sp>
        <p:nvSpPr>
          <p:cNvPr id="93" name="Google Shape;93;p11"/>
          <p:cNvSpPr/>
          <p:nvPr/>
        </p:nvSpPr>
        <p:spPr>
          <a:xfrm>
            <a:off x="6105378" y="0"/>
            <a:ext cx="6089904"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4" name="Google Shape;94;p11"/>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95" name="Google Shape;95;p1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11"/>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7" name="Google Shape;97;p11"/>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98" name="Google Shape;98;p11"/>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ection - Content and Picture A">
  <p:cSld name="3 Section - Content and Picture A">
    <p:spTree>
      <p:nvGrpSpPr>
        <p:cNvPr id="99" name="Shape 99"/>
        <p:cNvGrpSpPr/>
        <p:nvPr/>
      </p:nvGrpSpPr>
      <p:grpSpPr>
        <a:xfrm>
          <a:off x="0" y="0"/>
          <a:ext cx="0" cy="0"/>
          <a:chOff x="0" y="0"/>
          <a:chExt cx="0" cy="0"/>
        </a:xfrm>
      </p:grpSpPr>
      <p:sp>
        <p:nvSpPr>
          <p:cNvPr id="100" name="Google Shape;100;p12"/>
          <p:cNvSpPr/>
          <p:nvPr/>
        </p:nvSpPr>
        <p:spPr>
          <a:xfrm>
            <a:off x="-8789" y="0"/>
            <a:ext cx="4025356"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1" name="Google Shape;101;p12"/>
          <p:cNvSpPr txBox="1"/>
          <p:nvPr>
            <p:ph type="title"/>
          </p:nvPr>
        </p:nvSpPr>
        <p:spPr>
          <a:xfrm>
            <a:off x="439616" y="365126"/>
            <a:ext cx="3314700" cy="182416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1"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2" name="Google Shape;102;p1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2"/>
          <p:cNvSpPr/>
          <p:nvPr>
            <p:ph idx="2" type="pic"/>
          </p:nvPr>
        </p:nvSpPr>
        <p:spPr>
          <a:xfrm>
            <a:off x="4016567" y="0"/>
            <a:ext cx="4059935" cy="6858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4" name="Google Shape;104;p12"/>
          <p:cNvSpPr txBox="1"/>
          <p:nvPr>
            <p:ph idx="1" type="body"/>
          </p:nvPr>
        </p:nvSpPr>
        <p:spPr>
          <a:xfrm>
            <a:off x="439739" y="2453054"/>
            <a:ext cx="3314578" cy="3754071"/>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100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5" name="Google Shape;105;p12"/>
          <p:cNvSpPr txBox="1"/>
          <p:nvPr>
            <p:ph idx="3" type="body"/>
          </p:nvPr>
        </p:nvSpPr>
        <p:spPr>
          <a:xfrm>
            <a:off x="8450317" y="2764221"/>
            <a:ext cx="3298771" cy="3469892"/>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6" name="Google Shape;106;p12"/>
          <p:cNvSpPr txBox="1"/>
          <p:nvPr>
            <p:ph idx="4" type="body"/>
          </p:nvPr>
        </p:nvSpPr>
        <p:spPr>
          <a:xfrm>
            <a:off x="8450317" y="861646"/>
            <a:ext cx="3298771"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800"/>
              <a:buFont typeface="Arial"/>
              <a:buNone/>
              <a:defRPr b="0" i="0" sz="28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ection - Content and Picture B" showMasterSp="0">
  <p:cSld name="3 Section - Content and Picture B">
    <p:spTree>
      <p:nvGrpSpPr>
        <p:cNvPr id="107" name="Shape 107"/>
        <p:cNvGrpSpPr/>
        <p:nvPr/>
      </p:nvGrpSpPr>
      <p:grpSpPr>
        <a:xfrm>
          <a:off x="0" y="0"/>
          <a:ext cx="0" cy="0"/>
          <a:chOff x="0" y="0"/>
          <a:chExt cx="0" cy="0"/>
        </a:xfrm>
      </p:grpSpPr>
      <p:sp>
        <p:nvSpPr>
          <p:cNvPr id="108" name="Google Shape;108;p13"/>
          <p:cNvSpPr/>
          <p:nvPr/>
        </p:nvSpPr>
        <p:spPr>
          <a:xfrm>
            <a:off x="8081018" y="0"/>
            <a:ext cx="4115498"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9" name="Google Shape;109;p13"/>
          <p:cNvSpPr txBox="1"/>
          <p:nvPr>
            <p:ph type="title"/>
          </p:nvPr>
        </p:nvSpPr>
        <p:spPr>
          <a:xfrm>
            <a:off x="8524907" y="365126"/>
            <a:ext cx="3314700" cy="182416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1"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0" name="Google Shape;110;p1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3"/>
          <p:cNvSpPr/>
          <p:nvPr>
            <p:ph idx="2" type="pic"/>
          </p:nvPr>
        </p:nvSpPr>
        <p:spPr>
          <a:xfrm>
            <a:off x="4023181" y="0"/>
            <a:ext cx="4059935" cy="6858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2" name="Google Shape;112;p13"/>
          <p:cNvSpPr txBox="1"/>
          <p:nvPr>
            <p:ph idx="1" type="body"/>
          </p:nvPr>
        </p:nvSpPr>
        <p:spPr>
          <a:xfrm>
            <a:off x="8525030" y="2453054"/>
            <a:ext cx="3314578" cy="3754071"/>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100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3" name="Google Shape;113;p13"/>
          <p:cNvSpPr txBox="1"/>
          <p:nvPr>
            <p:ph idx="3" type="body"/>
          </p:nvPr>
        </p:nvSpPr>
        <p:spPr>
          <a:xfrm>
            <a:off x="439616" y="2764221"/>
            <a:ext cx="3298771" cy="3469892"/>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4" name="Google Shape;114;p13"/>
          <p:cNvSpPr txBox="1"/>
          <p:nvPr>
            <p:ph idx="4" type="body"/>
          </p:nvPr>
        </p:nvSpPr>
        <p:spPr>
          <a:xfrm>
            <a:off x="439616" y="861646"/>
            <a:ext cx="3298771"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800"/>
              <a:buFont typeface="Arial"/>
              <a:buNone/>
              <a:defRPr b="0" i="0" sz="28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115" name="Google Shape;115;p13"/>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screen Photo and Content - Blue" showMasterSp="0">
  <p:cSld name="Widescreen Photo and Content - Blue">
    <p:spTree>
      <p:nvGrpSpPr>
        <p:cNvPr id="116" name="Shape 116"/>
        <p:cNvGrpSpPr/>
        <p:nvPr/>
      </p:nvGrpSpPr>
      <p:grpSpPr>
        <a:xfrm>
          <a:off x="0" y="0"/>
          <a:ext cx="0" cy="0"/>
          <a:chOff x="0" y="0"/>
          <a:chExt cx="0" cy="0"/>
        </a:xfrm>
      </p:grpSpPr>
      <p:sp>
        <p:nvSpPr>
          <p:cNvPr id="117" name="Google Shape;117;p14"/>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8" name="Google Shape;118;p14"/>
          <p:cNvSpPr/>
          <p:nvPr/>
        </p:nvSpPr>
        <p:spPr>
          <a:xfrm>
            <a:off x="8338777" y="3982720"/>
            <a:ext cx="3871438" cy="288442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119" name="Google Shape;119;p14"/>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120" name="Google Shape;120;p1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FFFFF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FFFFF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FFFFF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FFFFF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FFFFF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FFFFF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FFFFF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FFFFF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4"/>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2" name="Google Shape;122;p14"/>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3" name="Google Shape;123;p14"/>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titleOnly">
  <p:cSld name="TITLE_ONLY">
    <p:spTree>
      <p:nvGrpSpPr>
        <p:cNvPr id="124" name="Shape 124"/>
        <p:cNvGrpSpPr/>
        <p:nvPr/>
      </p:nvGrpSpPr>
      <p:grpSpPr>
        <a:xfrm>
          <a:off x="0" y="0"/>
          <a:ext cx="0" cy="0"/>
          <a:chOff x="0" y="0"/>
          <a:chExt cx="0" cy="0"/>
        </a:xfrm>
      </p:grpSpPr>
      <p:sp>
        <p:nvSpPr>
          <p:cNvPr id="125" name="Google Shape;125;p1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6" name="Google Shape;126;p1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dk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dk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dk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dk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dk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dk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dk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dk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7" name="Shape 127"/>
        <p:cNvGrpSpPr/>
        <p:nvPr/>
      </p:nvGrpSpPr>
      <p:grpSpPr>
        <a:xfrm>
          <a:off x="0" y="0"/>
          <a:ext cx="0" cy="0"/>
          <a:chOff x="0" y="0"/>
          <a:chExt cx="0" cy="0"/>
        </a:xfrm>
      </p:grpSpPr>
      <p:sp>
        <p:nvSpPr>
          <p:cNvPr id="128" name="Google Shape;128;p16"/>
          <p:cNvSpPr/>
          <p:nvPr/>
        </p:nvSpPr>
        <p:spPr>
          <a:xfrm>
            <a:off x="0" y="0"/>
            <a:ext cx="12196517"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29" name="Google Shape;129;p1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1"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0" name="Google Shape;130;p1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31" name="Google Shape;131;p16"/>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Light Blue" showMasterSp="0">
  <p:cSld name="Title and Content with Sidebar Light Blue">
    <p:spTree>
      <p:nvGrpSpPr>
        <p:cNvPr id="132" name="Shape 132"/>
        <p:cNvGrpSpPr/>
        <p:nvPr/>
      </p:nvGrpSpPr>
      <p:grpSpPr>
        <a:xfrm>
          <a:off x="0" y="0"/>
          <a:ext cx="0" cy="0"/>
          <a:chOff x="0" y="0"/>
          <a:chExt cx="0" cy="0"/>
        </a:xfrm>
      </p:grpSpPr>
      <p:sp>
        <p:nvSpPr>
          <p:cNvPr id="133" name="Google Shape;133;p1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17"/>
          <p:cNvSpPr/>
          <p:nvPr/>
        </p:nvSpPr>
        <p:spPr>
          <a:xfrm>
            <a:off x="8139004" y="0"/>
            <a:ext cx="4059936" cy="34848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35" name="Google Shape;135;p17"/>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6" name="Google Shape;136;p17"/>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7" name="Google Shape;137;p17"/>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8" name="Google Shape;138;p17"/>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
        <p:nvSpPr>
          <p:cNvPr id="139" name="Google Shape;139;p17"/>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140" name="Google Shape;140;p17"/>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141" name="Google Shape;141;p17"/>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Green" showMasterSp="0">
  <p:cSld name="Title and Content with Sidebar Green">
    <p:spTree>
      <p:nvGrpSpPr>
        <p:cNvPr id="142" name="Shape 142"/>
        <p:cNvGrpSpPr/>
        <p:nvPr/>
      </p:nvGrpSpPr>
      <p:grpSpPr>
        <a:xfrm>
          <a:off x="0" y="0"/>
          <a:ext cx="0" cy="0"/>
          <a:chOff x="0" y="0"/>
          <a:chExt cx="0" cy="0"/>
        </a:xfrm>
      </p:grpSpPr>
      <p:sp>
        <p:nvSpPr>
          <p:cNvPr id="143" name="Google Shape;143;p1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18"/>
          <p:cNvSpPr/>
          <p:nvPr/>
        </p:nvSpPr>
        <p:spPr>
          <a:xfrm>
            <a:off x="8139004" y="0"/>
            <a:ext cx="4059936" cy="34848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5" name="Google Shape;145;p18"/>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6" name="Google Shape;146;p18"/>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7" name="Google Shape;147;p18"/>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8" name="Google Shape;148;p18"/>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
        <p:nvSpPr>
          <p:cNvPr id="149" name="Google Shape;149;p18"/>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150" name="Google Shape;150;p18"/>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151" name="Google Shape;151;p18"/>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Light Green" showMasterSp="0">
  <p:cSld name="Title and Content with Sidebar Light Green">
    <p:spTree>
      <p:nvGrpSpPr>
        <p:cNvPr id="152" name="Shape 152"/>
        <p:cNvGrpSpPr/>
        <p:nvPr/>
      </p:nvGrpSpPr>
      <p:grpSpPr>
        <a:xfrm>
          <a:off x="0" y="0"/>
          <a:ext cx="0" cy="0"/>
          <a:chOff x="0" y="0"/>
          <a:chExt cx="0" cy="0"/>
        </a:xfrm>
      </p:grpSpPr>
      <p:sp>
        <p:nvSpPr>
          <p:cNvPr id="153" name="Google Shape;153;p1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19"/>
          <p:cNvSpPr/>
          <p:nvPr/>
        </p:nvSpPr>
        <p:spPr>
          <a:xfrm>
            <a:off x="8132064" y="0"/>
            <a:ext cx="4059936" cy="348488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5" name="Google Shape;155;p19"/>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6" name="Google Shape;156;p19"/>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7" name="Google Shape;157;p19"/>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8" name="Google Shape;158;p19"/>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
        <p:nvSpPr>
          <p:cNvPr id="159" name="Google Shape;159;p19"/>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dk1"/>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160" name="Google Shape;160;p19"/>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161" name="Google Shape;161;p19"/>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Orange" showMasterSp="0">
  <p:cSld name="Title and Content with Sidebar Orange">
    <p:spTree>
      <p:nvGrpSpPr>
        <p:cNvPr id="162" name="Shape 162"/>
        <p:cNvGrpSpPr/>
        <p:nvPr/>
      </p:nvGrpSpPr>
      <p:grpSpPr>
        <a:xfrm>
          <a:off x="0" y="0"/>
          <a:ext cx="0" cy="0"/>
          <a:chOff x="0" y="0"/>
          <a:chExt cx="0" cy="0"/>
        </a:xfrm>
      </p:grpSpPr>
      <p:sp>
        <p:nvSpPr>
          <p:cNvPr id="163" name="Google Shape;163;p2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20"/>
          <p:cNvSpPr/>
          <p:nvPr/>
        </p:nvSpPr>
        <p:spPr>
          <a:xfrm>
            <a:off x="8139004" y="0"/>
            <a:ext cx="4059936" cy="348488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5" name="Google Shape;165;p20"/>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66" name="Google Shape;166;p20"/>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67" name="Google Shape;167;p20"/>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68" name="Google Shape;168;p20"/>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
        <p:nvSpPr>
          <p:cNvPr id="169" name="Google Shape;169;p20"/>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170" name="Google Shape;170;p20"/>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171" name="Google Shape;171;p20"/>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B" showMasterSp="0">
  <p:cSld name="Cover B">
    <p:spTree>
      <p:nvGrpSpPr>
        <p:cNvPr id="23" name="Shape 23"/>
        <p:cNvGrpSpPr/>
        <p:nvPr/>
      </p:nvGrpSpPr>
      <p:grpSpPr>
        <a:xfrm>
          <a:off x="0" y="0"/>
          <a:ext cx="0" cy="0"/>
          <a:chOff x="0" y="0"/>
          <a:chExt cx="0" cy="0"/>
        </a:xfrm>
      </p:grpSpPr>
      <p:sp>
        <p:nvSpPr>
          <p:cNvPr id="24" name="Google Shape;24;p3"/>
          <p:cNvSpPr txBox="1"/>
          <p:nvPr>
            <p:ph type="title"/>
          </p:nvPr>
        </p:nvSpPr>
        <p:spPr>
          <a:xfrm>
            <a:off x="630621" y="2409059"/>
            <a:ext cx="6862380" cy="230176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6000"/>
              <a:buFont typeface="Century Gothic"/>
              <a:buNone/>
              <a:defRPr b="1" i="0" sz="60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Google Shape;25;p3"/>
          <p:cNvSpPr/>
          <p:nvPr>
            <p:ph idx="2" type="pic"/>
          </p:nvPr>
        </p:nvSpPr>
        <p:spPr>
          <a:xfrm>
            <a:off x="8132064" y="0"/>
            <a:ext cx="4059936" cy="6858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 name="Google Shape;26;p3"/>
          <p:cNvSpPr txBox="1"/>
          <p:nvPr>
            <p:ph idx="1" type="body"/>
          </p:nvPr>
        </p:nvSpPr>
        <p:spPr>
          <a:xfrm>
            <a:off x="630620" y="5016500"/>
            <a:ext cx="6875080" cy="1282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Noto Sans Symbols"/>
              <a:buNone/>
              <a:defRPr b="0" i="0" sz="2200" u="none" cap="none" strike="noStrike">
                <a:solidFill>
                  <a:schemeClr val="accen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 name="Google Shape;27;p3"/>
          <p:cNvSpPr txBox="1"/>
          <p:nvPr>
            <p:ph idx="3" type="body"/>
          </p:nvPr>
        </p:nvSpPr>
        <p:spPr>
          <a:xfrm>
            <a:off x="4046921" y="777568"/>
            <a:ext cx="3458779" cy="340032"/>
          </a:xfrm>
          <a:prstGeom prst="rect">
            <a:avLst/>
          </a:prstGeom>
          <a:noFill/>
          <a:ln>
            <a:noFill/>
          </a:ln>
        </p:spPr>
        <p:txBody>
          <a:bodyPr anchorCtr="0" anchor="ctr" bIns="91425" lIns="91425" spcFirstLastPara="1" rIns="91425" wrap="square" tIns="91425">
            <a:noAutofit/>
          </a:bodyPr>
          <a:lstStyle>
            <a:lvl1pPr indent="-228600" lvl="0" marL="457200" marR="0" rtl="0" algn="r">
              <a:lnSpc>
                <a:spcPct val="90000"/>
              </a:lnSpc>
              <a:spcBef>
                <a:spcPts val="1000"/>
              </a:spcBef>
              <a:spcAft>
                <a:spcPts val="0"/>
              </a:spcAft>
              <a:buClr>
                <a:schemeClr val="accent1"/>
              </a:buClr>
              <a:buSzPts val="1600"/>
              <a:buFont typeface="Noto Sans Symbols"/>
              <a:buNone/>
              <a:defRPr b="0" i="0" sz="1600" u="none" cap="none" strike="noStrike">
                <a:solidFill>
                  <a:srgbClr val="7F7F7F"/>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id="28" name="Google Shape;28;p3"/>
          <p:cNvPicPr preferRelativeResize="0"/>
          <p:nvPr/>
        </p:nvPicPr>
        <p:blipFill rotWithShape="1">
          <a:blip r:embed="rId2">
            <a:alphaModFix/>
          </a:blip>
          <a:srcRect b="0" l="0" r="0" t="0"/>
          <a:stretch/>
        </p:blipFill>
        <p:spPr>
          <a:xfrm>
            <a:off x="630620" y="363089"/>
            <a:ext cx="2061764" cy="86966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Purple" showMasterSp="0">
  <p:cSld name="Title and Content with Sidebar Purple">
    <p:spTree>
      <p:nvGrpSpPr>
        <p:cNvPr id="172" name="Shape 172"/>
        <p:cNvGrpSpPr/>
        <p:nvPr/>
      </p:nvGrpSpPr>
      <p:grpSpPr>
        <a:xfrm>
          <a:off x="0" y="0"/>
          <a:ext cx="0" cy="0"/>
          <a:chOff x="0" y="0"/>
          <a:chExt cx="0" cy="0"/>
        </a:xfrm>
      </p:grpSpPr>
      <p:sp>
        <p:nvSpPr>
          <p:cNvPr id="173" name="Google Shape;173;p2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74" name="Google Shape;174;p21"/>
          <p:cNvSpPr/>
          <p:nvPr/>
        </p:nvSpPr>
        <p:spPr>
          <a:xfrm>
            <a:off x="8139004" y="0"/>
            <a:ext cx="4059936" cy="348488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5" name="Google Shape;175;p21"/>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76" name="Google Shape;176;p21"/>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7" name="Google Shape;177;p21"/>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78" name="Google Shape;178;p21"/>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
        <p:nvSpPr>
          <p:cNvPr id="179" name="Google Shape;179;p21"/>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180" name="Google Shape;180;p21"/>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181" name="Google Shape;181;p21"/>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with Title and Content B">
  <p:cSld name="Grid with Title and Content B">
    <p:spTree>
      <p:nvGrpSpPr>
        <p:cNvPr id="182" name="Shape 182"/>
        <p:cNvGrpSpPr/>
        <p:nvPr/>
      </p:nvGrpSpPr>
      <p:grpSpPr>
        <a:xfrm>
          <a:off x="0" y="0"/>
          <a:ext cx="0" cy="0"/>
          <a:chOff x="0" y="0"/>
          <a:chExt cx="0" cy="0"/>
        </a:xfrm>
      </p:grpSpPr>
      <p:sp>
        <p:nvSpPr>
          <p:cNvPr id="183" name="Google Shape;183;p22"/>
          <p:cNvSpPr/>
          <p:nvPr/>
        </p:nvSpPr>
        <p:spPr>
          <a:xfrm>
            <a:off x="725" y="2287034"/>
            <a:ext cx="3017520" cy="2286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4" name="Google Shape;184;p22"/>
          <p:cNvSpPr txBox="1"/>
          <p:nvPr>
            <p:ph type="title"/>
          </p:nvPr>
        </p:nvSpPr>
        <p:spPr>
          <a:xfrm>
            <a:off x="6389225" y="941061"/>
            <a:ext cx="5360229" cy="1586732"/>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5" name="Google Shape;185;p2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6" name="Google Shape;186;p22"/>
          <p:cNvSpPr txBox="1"/>
          <p:nvPr>
            <p:ph idx="1" type="body"/>
          </p:nvPr>
        </p:nvSpPr>
        <p:spPr>
          <a:xfrm>
            <a:off x="137885" y="2437744"/>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87" name="Google Shape;187;p22"/>
          <p:cNvSpPr/>
          <p:nvPr>
            <p:ph idx="2" type="pic"/>
          </p:nvPr>
        </p:nvSpPr>
        <p:spPr>
          <a:xfrm>
            <a:off x="725" y="-87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88" name="Google Shape;188;p22"/>
          <p:cNvSpPr/>
          <p:nvPr/>
        </p:nvSpPr>
        <p:spPr>
          <a:xfrm>
            <a:off x="3017409" y="-2654"/>
            <a:ext cx="3017520" cy="2286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9" name="Google Shape;189;p22"/>
          <p:cNvSpPr txBox="1"/>
          <p:nvPr>
            <p:ph idx="3" type="body"/>
          </p:nvPr>
        </p:nvSpPr>
        <p:spPr>
          <a:xfrm>
            <a:off x="3155405" y="148258"/>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0" name="Google Shape;190;p22"/>
          <p:cNvSpPr/>
          <p:nvPr>
            <p:ph idx="4" type="pic"/>
          </p:nvPr>
        </p:nvSpPr>
        <p:spPr>
          <a:xfrm>
            <a:off x="3017409" y="228525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1" name="Google Shape;191;p22"/>
          <p:cNvSpPr/>
          <p:nvPr>
            <p:ph idx="5" type="pic"/>
          </p:nvPr>
        </p:nvSpPr>
        <p:spPr>
          <a:xfrm>
            <a:off x="-111" y="4574940"/>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2" name="Google Shape;192;p22"/>
          <p:cNvSpPr/>
          <p:nvPr/>
        </p:nvSpPr>
        <p:spPr>
          <a:xfrm>
            <a:off x="3017409" y="4573159"/>
            <a:ext cx="3017520" cy="228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3" name="Google Shape;193;p22"/>
          <p:cNvSpPr txBox="1"/>
          <p:nvPr>
            <p:ph idx="6" type="body"/>
          </p:nvPr>
        </p:nvSpPr>
        <p:spPr>
          <a:xfrm>
            <a:off x="3154569" y="4720102"/>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4" name="Google Shape;194;p22"/>
          <p:cNvSpPr txBox="1"/>
          <p:nvPr>
            <p:ph idx="7" type="body"/>
          </p:nvPr>
        </p:nvSpPr>
        <p:spPr>
          <a:xfrm>
            <a:off x="6389225" y="2706995"/>
            <a:ext cx="5359863" cy="3496755"/>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with Title and Content D">
  <p:cSld name="Grid with Title and Content D">
    <p:spTree>
      <p:nvGrpSpPr>
        <p:cNvPr id="195" name="Shape 195"/>
        <p:cNvGrpSpPr/>
        <p:nvPr/>
      </p:nvGrpSpPr>
      <p:grpSpPr>
        <a:xfrm>
          <a:off x="0" y="0"/>
          <a:ext cx="0" cy="0"/>
          <a:chOff x="0" y="0"/>
          <a:chExt cx="0" cy="0"/>
        </a:xfrm>
      </p:grpSpPr>
      <p:sp>
        <p:nvSpPr>
          <p:cNvPr id="196" name="Google Shape;196;p23"/>
          <p:cNvSpPr/>
          <p:nvPr/>
        </p:nvSpPr>
        <p:spPr>
          <a:xfrm>
            <a:off x="725" y="2287034"/>
            <a:ext cx="3017520" cy="2286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7" name="Google Shape;197;p23"/>
          <p:cNvSpPr txBox="1"/>
          <p:nvPr>
            <p:ph type="title"/>
          </p:nvPr>
        </p:nvSpPr>
        <p:spPr>
          <a:xfrm>
            <a:off x="6389225" y="941061"/>
            <a:ext cx="5360229" cy="1586732"/>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8" name="Google Shape;198;p2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p23"/>
          <p:cNvSpPr txBox="1"/>
          <p:nvPr>
            <p:ph idx="1" type="body"/>
          </p:nvPr>
        </p:nvSpPr>
        <p:spPr>
          <a:xfrm>
            <a:off x="137885" y="2437744"/>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0" name="Google Shape;200;p23"/>
          <p:cNvSpPr/>
          <p:nvPr>
            <p:ph idx="2" type="pic"/>
          </p:nvPr>
        </p:nvSpPr>
        <p:spPr>
          <a:xfrm>
            <a:off x="725" y="-87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1" name="Google Shape;201;p23"/>
          <p:cNvSpPr/>
          <p:nvPr/>
        </p:nvSpPr>
        <p:spPr>
          <a:xfrm>
            <a:off x="3017409" y="-2654"/>
            <a:ext cx="3017520" cy="228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2" name="Google Shape;202;p23"/>
          <p:cNvSpPr txBox="1"/>
          <p:nvPr>
            <p:ph idx="3" type="body"/>
          </p:nvPr>
        </p:nvSpPr>
        <p:spPr>
          <a:xfrm>
            <a:off x="3155405" y="148258"/>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3" name="Google Shape;203;p23"/>
          <p:cNvSpPr/>
          <p:nvPr>
            <p:ph idx="4" type="pic"/>
          </p:nvPr>
        </p:nvSpPr>
        <p:spPr>
          <a:xfrm>
            <a:off x="3017409" y="228525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4" name="Google Shape;204;p23"/>
          <p:cNvSpPr/>
          <p:nvPr>
            <p:ph idx="5" type="pic"/>
          </p:nvPr>
        </p:nvSpPr>
        <p:spPr>
          <a:xfrm>
            <a:off x="-111" y="4574940"/>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5" name="Google Shape;205;p23"/>
          <p:cNvSpPr/>
          <p:nvPr/>
        </p:nvSpPr>
        <p:spPr>
          <a:xfrm>
            <a:off x="3017409" y="4573159"/>
            <a:ext cx="3017520" cy="228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6" name="Google Shape;206;p23"/>
          <p:cNvSpPr txBox="1"/>
          <p:nvPr>
            <p:ph idx="6" type="body"/>
          </p:nvPr>
        </p:nvSpPr>
        <p:spPr>
          <a:xfrm>
            <a:off x="3154569" y="4720102"/>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7" name="Google Shape;207;p23"/>
          <p:cNvSpPr txBox="1"/>
          <p:nvPr>
            <p:ph idx="7" type="body"/>
          </p:nvPr>
        </p:nvSpPr>
        <p:spPr>
          <a:xfrm>
            <a:off x="6389225" y="2706995"/>
            <a:ext cx="5359863" cy="3496755"/>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with Title and Content E">
  <p:cSld name="Grid with Title and Content E">
    <p:spTree>
      <p:nvGrpSpPr>
        <p:cNvPr id="208" name="Shape 208"/>
        <p:cNvGrpSpPr/>
        <p:nvPr/>
      </p:nvGrpSpPr>
      <p:grpSpPr>
        <a:xfrm>
          <a:off x="0" y="0"/>
          <a:ext cx="0" cy="0"/>
          <a:chOff x="0" y="0"/>
          <a:chExt cx="0" cy="0"/>
        </a:xfrm>
      </p:grpSpPr>
      <p:sp>
        <p:nvSpPr>
          <p:cNvPr id="209" name="Google Shape;209;p24"/>
          <p:cNvSpPr/>
          <p:nvPr/>
        </p:nvSpPr>
        <p:spPr>
          <a:xfrm>
            <a:off x="725" y="2287034"/>
            <a:ext cx="3017520" cy="2286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0" name="Google Shape;210;p24"/>
          <p:cNvSpPr txBox="1"/>
          <p:nvPr>
            <p:ph type="title"/>
          </p:nvPr>
        </p:nvSpPr>
        <p:spPr>
          <a:xfrm>
            <a:off x="6389225" y="941061"/>
            <a:ext cx="5360229" cy="1586732"/>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1" name="Google Shape;211;p2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24"/>
          <p:cNvSpPr txBox="1"/>
          <p:nvPr>
            <p:ph idx="1" type="body"/>
          </p:nvPr>
        </p:nvSpPr>
        <p:spPr>
          <a:xfrm>
            <a:off x="137885" y="2437744"/>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3" name="Google Shape;213;p24"/>
          <p:cNvSpPr/>
          <p:nvPr>
            <p:ph idx="2" type="pic"/>
          </p:nvPr>
        </p:nvSpPr>
        <p:spPr>
          <a:xfrm>
            <a:off x="725" y="-87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4" name="Google Shape;214;p24"/>
          <p:cNvSpPr/>
          <p:nvPr/>
        </p:nvSpPr>
        <p:spPr>
          <a:xfrm>
            <a:off x="3017409" y="-2654"/>
            <a:ext cx="3017520" cy="2286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5" name="Google Shape;215;p24"/>
          <p:cNvSpPr txBox="1"/>
          <p:nvPr>
            <p:ph idx="3" type="body"/>
          </p:nvPr>
        </p:nvSpPr>
        <p:spPr>
          <a:xfrm>
            <a:off x="3155405" y="148258"/>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6" name="Google Shape;216;p24"/>
          <p:cNvSpPr/>
          <p:nvPr>
            <p:ph idx="4" type="pic"/>
          </p:nvPr>
        </p:nvSpPr>
        <p:spPr>
          <a:xfrm>
            <a:off x="3017409" y="228525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7" name="Google Shape;217;p24"/>
          <p:cNvSpPr/>
          <p:nvPr>
            <p:ph idx="5" type="pic"/>
          </p:nvPr>
        </p:nvSpPr>
        <p:spPr>
          <a:xfrm>
            <a:off x="-111" y="4574940"/>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8" name="Google Shape;218;p24"/>
          <p:cNvSpPr/>
          <p:nvPr/>
        </p:nvSpPr>
        <p:spPr>
          <a:xfrm>
            <a:off x="3017409" y="4573159"/>
            <a:ext cx="3017520" cy="2286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9" name="Google Shape;219;p24"/>
          <p:cNvSpPr txBox="1"/>
          <p:nvPr>
            <p:ph idx="6" type="body"/>
          </p:nvPr>
        </p:nvSpPr>
        <p:spPr>
          <a:xfrm>
            <a:off x="3154569" y="4720102"/>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20" name="Google Shape;220;p24"/>
          <p:cNvSpPr txBox="1"/>
          <p:nvPr>
            <p:ph idx="7" type="body"/>
          </p:nvPr>
        </p:nvSpPr>
        <p:spPr>
          <a:xfrm>
            <a:off x="6389225" y="2706995"/>
            <a:ext cx="5359863" cy="3496755"/>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Aqua" showMasterSp="0">
  <p:cSld name="Section Divider - Aqua">
    <p:spTree>
      <p:nvGrpSpPr>
        <p:cNvPr id="221" name="Shape 221"/>
        <p:cNvGrpSpPr/>
        <p:nvPr/>
      </p:nvGrpSpPr>
      <p:grpSpPr>
        <a:xfrm>
          <a:off x="0" y="0"/>
          <a:ext cx="0" cy="0"/>
          <a:chOff x="0" y="0"/>
          <a:chExt cx="0" cy="0"/>
        </a:xfrm>
      </p:grpSpPr>
      <p:sp>
        <p:nvSpPr>
          <p:cNvPr id="222" name="Google Shape;222;p25"/>
          <p:cNvSpPr/>
          <p:nvPr/>
        </p:nvSpPr>
        <p:spPr>
          <a:xfrm>
            <a:off x="0" y="1"/>
            <a:ext cx="12201144" cy="3982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3" name="Google Shape;223;p25"/>
          <p:cNvSpPr/>
          <p:nvPr/>
        </p:nvSpPr>
        <p:spPr>
          <a:xfrm>
            <a:off x="-23024" y="3982720"/>
            <a:ext cx="7468838" cy="28752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4" name="Google Shape;224;p25"/>
          <p:cNvSpPr/>
          <p:nvPr>
            <p:ph idx="2" type="pic"/>
          </p:nvPr>
        </p:nvSpPr>
        <p:spPr>
          <a:xfrm>
            <a:off x="7447280" y="3982720"/>
            <a:ext cx="4743253" cy="287528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25" name="Google Shape;225;p25"/>
          <p:cNvSpPr txBox="1"/>
          <p:nvPr>
            <p:ph type="title"/>
          </p:nvPr>
        </p:nvSpPr>
        <p:spPr>
          <a:xfrm>
            <a:off x="557561" y="1573619"/>
            <a:ext cx="10319546" cy="2073348"/>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2"/>
              </a:buClr>
              <a:buSzPts val="5400"/>
              <a:buFont typeface="Century Gothic"/>
              <a:buNone/>
              <a:defRPr b="1" i="0" sz="5400" u="none" cap="none" strike="noStrike">
                <a:solidFill>
                  <a:schemeClr val="lt2"/>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6" name="Google Shape;226;p25"/>
          <p:cNvSpPr txBox="1"/>
          <p:nvPr>
            <p:ph idx="1" type="body"/>
          </p:nvPr>
        </p:nvSpPr>
        <p:spPr>
          <a:xfrm>
            <a:off x="557560" y="4426943"/>
            <a:ext cx="6332337" cy="195259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Noto Sans Symbols"/>
              <a:buNone/>
              <a:defRPr b="0" i="0" sz="24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cxnSp>
        <p:nvCxnSpPr>
          <p:cNvPr id="227" name="Google Shape;227;p25"/>
          <p:cNvCxnSpPr/>
          <p:nvPr/>
        </p:nvCxnSpPr>
        <p:spPr>
          <a:xfrm>
            <a:off x="-23025" y="3971701"/>
            <a:ext cx="12192000" cy="0"/>
          </a:xfrm>
          <a:prstGeom prst="straightConnector1">
            <a:avLst/>
          </a:prstGeom>
          <a:noFill/>
          <a:ln cap="flat" cmpd="sng" w="38100">
            <a:solidFill>
              <a:schemeClr val="lt2"/>
            </a:solidFill>
            <a:prstDash val="solid"/>
            <a:round/>
            <a:headEnd len="sm" w="sm" type="none"/>
            <a:tailEnd len="sm" w="sm" type="none"/>
          </a:ln>
        </p:spPr>
      </p:cxnSp>
      <p:pic>
        <p:nvPicPr>
          <p:cNvPr descr="CrownWhite.png" id="228" name="Google Shape;228;p25"/>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Green" showMasterSp="0">
  <p:cSld name="Section Divider - Green">
    <p:spTree>
      <p:nvGrpSpPr>
        <p:cNvPr id="229" name="Shape 229"/>
        <p:cNvGrpSpPr/>
        <p:nvPr/>
      </p:nvGrpSpPr>
      <p:grpSpPr>
        <a:xfrm>
          <a:off x="0" y="0"/>
          <a:ext cx="0" cy="0"/>
          <a:chOff x="0" y="0"/>
          <a:chExt cx="0" cy="0"/>
        </a:xfrm>
      </p:grpSpPr>
      <p:sp>
        <p:nvSpPr>
          <p:cNvPr id="230" name="Google Shape;230;p26"/>
          <p:cNvSpPr/>
          <p:nvPr/>
        </p:nvSpPr>
        <p:spPr>
          <a:xfrm>
            <a:off x="0" y="1"/>
            <a:ext cx="12201144" cy="3982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1" name="Google Shape;231;p26"/>
          <p:cNvSpPr/>
          <p:nvPr/>
        </p:nvSpPr>
        <p:spPr>
          <a:xfrm>
            <a:off x="-23024" y="3982720"/>
            <a:ext cx="7468838" cy="287528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2" name="Google Shape;232;p26"/>
          <p:cNvSpPr/>
          <p:nvPr>
            <p:ph idx="2" type="pic"/>
          </p:nvPr>
        </p:nvSpPr>
        <p:spPr>
          <a:xfrm>
            <a:off x="7447280" y="3982720"/>
            <a:ext cx="4743253" cy="287528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3" name="Google Shape;233;p26"/>
          <p:cNvSpPr txBox="1"/>
          <p:nvPr>
            <p:ph type="title"/>
          </p:nvPr>
        </p:nvSpPr>
        <p:spPr>
          <a:xfrm>
            <a:off x="557561" y="1573619"/>
            <a:ext cx="10319546" cy="2073348"/>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2"/>
              </a:buClr>
              <a:buSzPts val="5400"/>
              <a:buFont typeface="Century Gothic"/>
              <a:buNone/>
              <a:defRPr b="1" i="0" sz="5400" u="none" cap="none" strike="noStrike">
                <a:solidFill>
                  <a:schemeClr val="lt2"/>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4" name="Google Shape;234;p26"/>
          <p:cNvSpPr txBox="1"/>
          <p:nvPr>
            <p:ph idx="1" type="body"/>
          </p:nvPr>
        </p:nvSpPr>
        <p:spPr>
          <a:xfrm>
            <a:off x="557560" y="4426943"/>
            <a:ext cx="6332337" cy="195259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cxnSp>
        <p:nvCxnSpPr>
          <p:cNvPr id="235" name="Google Shape;235;p26"/>
          <p:cNvCxnSpPr/>
          <p:nvPr/>
        </p:nvCxnSpPr>
        <p:spPr>
          <a:xfrm>
            <a:off x="-23025" y="3971701"/>
            <a:ext cx="12192000" cy="0"/>
          </a:xfrm>
          <a:prstGeom prst="straightConnector1">
            <a:avLst/>
          </a:prstGeom>
          <a:noFill/>
          <a:ln cap="flat" cmpd="sng" w="38100">
            <a:solidFill>
              <a:schemeClr val="lt2"/>
            </a:solidFill>
            <a:prstDash val="solid"/>
            <a:round/>
            <a:headEnd len="sm" w="sm" type="none"/>
            <a:tailEnd len="sm" w="sm" type="none"/>
          </a:ln>
        </p:spPr>
      </p:cxnSp>
      <p:pic>
        <p:nvPicPr>
          <p:cNvPr descr="CrownWhite.png" id="236" name="Google Shape;236;p26"/>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Orange" showMasterSp="0">
  <p:cSld name="Section Divider - Orange">
    <p:spTree>
      <p:nvGrpSpPr>
        <p:cNvPr id="237" name="Shape 237"/>
        <p:cNvGrpSpPr/>
        <p:nvPr/>
      </p:nvGrpSpPr>
      <p:grpSpPr>
        <a:xfrm>
          <a:off x="0" y="0"/>
          <a:ext cx="0" cy="0"/>
          <a:chOff x="0" y="0"/>
          <a:chExt cx="0" cy="0"/>
        </a:xfrm>
      </p:grpSpPr>
      <p:sp>
        <p:nvSpPr>
          <p:cNvPr id="238" name="Google Shape;238;p27"/>
          <p:cNvSpPr/>
          <p:nvPr/>
        </p:nvSpPr>
        <p:spPr>
          <a:xfrm>
            <a:off x="0" y="1"/>
            <a:ext cx="12201144" cy="3982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9" name="Google Shape;239;p27"/>
          <p:cNvSpPr/>
          <p:nvPr/>
        </p:nvSpPr>
        <p:spPr>
          <a:xfrm>
            <a:off x="-23024" y="3982720"/>
            <a:ext cx="7468838" cy="287528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0" name="Google Shape;240;p27"/>
          <p:cNvSpPr/>
          <p:nvPr>
            <p:ph idx="2" type="pic"/>
          </p:nvPr>
        </p:nvSpPr>
        <p:spPr>
          <a:xfrm>
            <a:off x="7447280" y="3982720"/>
            <a:ext cx="4743253" cy="287528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1" name="Google Shape;241;p27"/>
          <p:cNvSpPr txBox="1"/>
          <p:nvPr>
            <p:ph type="title"/>
          </p:nvPr>
        </p:nvSpPr>
        <p:spPr>
          <a:xfrm>
            <a:off x="557561" y="1573619"/>
            <a:ext cx="10319546" cy="2073348"/>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2"/>
              </a:buClr>
              <a:buSzPts val="5400"/>
              <a:buFont typeface="Century Gothic"/>
              <a:buNone/>
              <a:defRPr b="1" i="0" sz="5400" u="none" cap="none" strike="noStrike">
                <a:solidFill>
                  <a:schemeClr val="lt2"/>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42" name="Google Shape;242;p27"/>
          <p:cNvSpPr txBox="1"/>
          <p:nvPr>
            <p:ph idx="1" type="body"/>
          </p:nvPr>
        </p:nvSpPr>
        <p:spPr>
          <a:xfrm>
            <a:off x="557560" y="4426943"/>
            <a:ext cx="6332337" cy="195259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Noto Sans Symbols"/>
              <a:buNone/>
              <a:defRPr b="0" i="0" sz="24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cxnSp>
        <p:nvCxnSpPr>
          <p:cNvPr id="243" name="Google Shape;243;p27"/>
          <p:cNvCxnSpPr/>
          <p:nvPr/>
        </p:nvCxnSpPr>
        <p:spPr>
          <a:xfrm>
            <a:off x="-23025" y="3971701"/>
            <a:ext cx="12192000" cy="0"/>
          </a:xfrm>
          <a:prstGeom prst="straightConnector1">
            <a:avLst/>
          </a:prstGeom>
          <a:noFill/>
          <a:ln cap="flat" cmpd="sng" w="38100">
            <a:solidFill>
              <a:schemeClr val="lt2"/>
            </a:solidFill>
            <a:prstDash val="solid"/>
            <a:round/>
            <a:headEnd len="sm" w="sm" type="none"/>
            <a:tailEnd len="sm" w="sm" type="none"/>
          </a:ln>
        </p:spPr>
      </p:cxnSp>
      <p:pic>
        <p:nvPicPr>
          <p:cNvPr descr="CrownWhite.png" id="244" name="Google Shape;244;p27"/>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Divider - Purple" showMasterSp="0">
  <p:cSld name="5_Section Divider - Purple">
    <p:spTree>
      <p:nvGrpSpPr>
        <p:cNvPr id="245" name="Shape 245"/>
        <p:cNvGrpSpPr/>
        <p:nvPr/>
      </p:nvGrpSpPr>
      <p:grpSpPr>
        <a:xfrm>
          <a:off x="0" y="0"/>
          <a:ext cx="0" cy="0"/>
          <a:chOff x="0" y="0"/>
          <a:chExt cx="0" cy="0"/>
        </a:xfrm>
      </p:grpSpPr>
      <p:sp>
        <p:nvSpPr>
          <p:cNvPr id="246" name="Google Shape;246;p28"/>
          <p:cNvSpPr/>
          <p:nvPr/>
        </p:nvSpPr>
        <p:spPr>
          <a:xfrm>
            <a:off x="0" y="1"/>
            <a:ext cx="12201144" cy="3982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7" name="Google Shape;247;p28"/>
          <p:cNvSpPr/>
          <p:nvPr/>
        </p:nvSpPr>
        <p:spPr>
          <a:xfrm>
            <a:off x="-23024" y="3982720"/>
            <a:ext cx="7468838" cy="287528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8" name="Google Shape;248;p28"/>
          <p:cNvSpPr/>
          <p:nvPr>
            <p:ph idx="2" type="pic"/>
          </p:nvPr>
        </p:nvSpPr>
        <p:spPr>
          <a:xfrm>
            <a:off x="7447280" y="3982720"/>
            <a:ext cx="4743253" cy="287528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9" name="Google Shape;249;p28"/>
          <p:cNvSpPr txBox="1"/>
          <p:nvPr>
            <p:ph type="title"/>
          </p:nvPr>
        </p:nvSpPr>
        <p:spPr>
          <a:xfrm>
            <a:off x="557561" y="1573619"/>
            <a:ext cx="10319546" cy="2073348"/>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2"/>
              </a:buClr>
              <a:buSzPts val="5400"/>
              <a:buFont typeface="Century Gothic"/>
              <a:buNone/>
              <a:defRPr b="1" i="0" sz="5400" u="none" cap="none" strike="noStrike">
                <a:solidFill>
                  <a:schemeClr val="lt2"/>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0" name="Google Shape;250;p28"/>
          <p:cNvSpPr txBox="1"/>
          <p:nvPr>
            <p:ph idx="1" type="body"/>
          </p:nvPr>
        </p:nvSpPr>
        <p:spPr>
          <a:xfrm>
            <a:off x="557560" y="4426943"/>
            <a:ext cx="6332337" cy="195259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cxnSp>
        <p:nvCxnSpPr>
          <p:cNvPr id="251" name="Google Shape;251;p28"/>
          <p:cNvCxnSpPr/>
          <p:nvPr/>
        </p:nvCxnSpPr>
        <p:spPr>
          <a:xfrm>
            <a:off x="-23025" y="3971701"/>
            <a:ext cx="12192000" cy="0"/>
          </a:xfrm>
          <a:prstGeom prst="straightConnector1">
            <a:avLst/>
          </a:prstGeom>
          <a:noFill/>
          <a:ln cap="flat" cmpd="sng" w="38100">
            <a:solidFill>
              <a:schemeClr val="lt2"/>
            </a:solidFill>
            <a:prstDash val="solid"/>
            <a:round/>
            <a:headEnd len="sm" w="sm" type="none"/>
            <a:tailEnd len="sm" w="sm" type="none"/>
          </a:ln>
        </p:spPr>
      </p:cxnSp>
      <p:pic>
        <p:nvPicPr>
          <p:cNvPr descr="CrownWhite.png" id="252" name="Google Shape;252;p28"/>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Blue">
  <p:cSld name="Picture with Content - Blue">
    <p:spTree>
      <p:nvGrpSpPr>
        <p:cNvPr id="253" name="Shape 253"/>
        <p:cNvGrpSpPr/>
        <p:nvPr/>
      </p:nvGrpSpPr>
      <p:grpSpPr>
        <a:xfrm>
          <a:off x="0" y="0"/>
          <a:ext cx="0" cy="0"/>
          <a:chOff x="0" y="0"/>
          <a:chExt cx="0" cy="0"/>
        </a:xfrm>
      </p:grpSpPr>
      <p:sp>
        <p:nvSpPr>
          <p:cNvPr id="254" name="Google Shape;254;p29"/>
          <p:cNvSpPr/>
          <p:nvPr/>
        </p:nvSpPr>
        <p:spPr>
          <a:xfrm>
            <a:off x="6105378" y="0"/>
            <a:ext cx="6089904"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5" name="Google Shape;255;p29"/>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56" name="Google Shape;256;p2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57" name="Google Shape;257;p29"/>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8" name="Google Shape;258;p29"/>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259" name="Google Shape;259;p29"/>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Aqua">
  <p:cSld name="Picture with Content - Aqua">
    <p:spTree>
      <p:nvGrpSpPr>
        <p:cNvPr id="260" name="Shape 260"/>
        <p:cNvGrpSpPr/>
        <p:nvPr/>
      </p:nvGrpSpPr>
      <p:grpSpPr>
        <a:xfrm>
          <a:off x="0" y="0"/>
          <a:ext cx="0" cy="0"/>
          <a:chOff x="0" y="0"/>
          <a:chExt cx="0" cy="0"/>
        </a:xfrm>
      </p:grpSpPr>
      <p:sp>
        <p:nvSpPr>
          <p:cNvPr id="261" name="Google Shape;261;p30"/>
          <p:cNvSpPr/>
          <p:nvPr/>
        </p:nvSpPr>
        <p:spPr>
          <a:xfrm>
            <a:off x="6112318" y="0"/>
            <a:ext cx="6089904"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2" name="Google Shape;262;p30"/>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63" name="Google Shape;263;p3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64" name="Google Shape;264;p30"/>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5" name="Google Shape;265;p30"/>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266" name="Google Shape;266;p30"/>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4"/>
          <p:cNvSpPr/>
          <p:nvPr/>
        </p:nvSpPr>
        <p:spPr>
          <a:xfrm>
            <a:off x="0" y="0"/>
            <a:ext cx="1219894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1" name="Google Shape;31;p4"/>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1"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Google Shape;32;p4"/>
          <p:cNvSpPr txBox="1"/>
          <p:nvPr>
            <p:ph idx="1" type="body"/>
          </p:nvPr>
        </p:nvSpPr>
        <p:spPr>
          <a:xfrm>
            <a:off x="439615" y="1468315"/>
            <a:ext cx="11309839"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3" name="Google Shape;33;p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34" name="Google Shape;34;p4"/>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Green">
  <p:cSld name="Picture with Content - Green">
    <p:spTree>
      <p:nvGrpSpPr>
        <p:cNvPr id="267" name="Shape 267"/>
        <p:cNvGrpSpPr/>
        <p:nvPr/>
      </p:nvGrpSpPr>
      <p:grpSpPr>
        <a:xfrm>
          <a:off x="0" y="0"/>
          <a:ext cx="0" cy="0"/>
          <a:chOff x="0" y="0"/>
          <a:chExt cx="0" cy="0"/>
        </a:xfrm>
      </p:grpSpPr>
      <p:sp>
        <p:nvSpPr>
          <p:cNvPr id="268" name="Google Shape;268;p31"/>
          <p:cNvSpPr/>
          <p:nvPr/>
        </p:nvSpPr>
        <p:spPr>
          <a:xfrm>
            <a:off x="6112318" y="0"/>
            <a:ext cx="6089904"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9" name="Google Shape;269;p31"/>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70" name="Google Shape;270;p3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71" name="Google Shape;271;p31"/>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2" name="Google Shape;272;p31"/>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273" name="Google Shape;273;p31"/>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Orange">
  <p:cSld name="Picture with Content - Orange">
    <p:spTree>
      <p:nvGrpSpPr>
        <p:cNvPr id="274" name="Shape 274"/>
        <p:cNvGrpSpPr/>
        <p:nvPr/>
      </p:nvGrpSpPr>
      <p:grpSpPr>
        <a:xfrm>
          <a:off x="0" y="0"/>
          <a:ext cx="0" cy="0"/>
          <a:chOff x="0" y="0"/>
          <a:chExt cx="0" cy="0"/>
        </a:xfrm>
      </p:grpSpPr>
      <p:sp>
        <p:nvSpPr>
          <p:cNvPr id="275" name="Google Shape;275;p32"/>
          <p:cNvSpPr/>
          <p:nvPr/>
        </p:nvSpPr>
        <p:spPr>
          <a:xfrm>
            <a:off x="6105378" y="0"/>
            <a:ext cx="608990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6" name="Google Shape;276;p32"/>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77" name="Google Shape;277;p3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78" name="Google Shape;278;p32"/>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9" name="Google Shape;279;p32"/>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280" name="Google Shape;280;p32"/>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Purple">
  <p:cSld name="Picture with Content - Purple">
    <p:spTree>
      <p:nvGrpSpPr>
        <p:cNvPr id="281" name="Shape 281"/>
        <p:cNvGrpSpPr/>
        <p:nvPr/>
      </p:nvGrpSpPr>
      <p:grpSpPr>
        <a:xfrm>
          <a:off x="0" y="0"/>
          <a:ext cx="0" cy="0"/>
          <a:chOff x="0" y="0"/>
          <a:chExt cx="0" cy="0"/>
        </a:xfrm>
      </p:grpSpPr>
      <p:sp>
        <p:nvSpPr>
          <p:cNvPr id="282" name="Google Shape;282;p33"/>
          <p:cNvSpPr/>
          <p:nvPr/>
        </p:nvSpPr>
        <p:spPr>
          <a:xfrm>
            <a:off x="6112318" y="0"/>
            <a:ext cx="6089904" cy="6858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3" name="Google Shape;283;p33"/>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84" name="Google Shape;284;p3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5" name="Google Shape;285;p33"/>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6" name="Google Shape;286;p33"/>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287" name="Google Shape;287;p33"/>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Widescreen Photo and Content - Light Blue" showMasterSp="0">
  <p:cSld name="Custom LayoutWidescreen Photo and Content - Light Blue">
    <p:spTree>
      <p:nvGrpSpPr>
        <p:cNvPr id="288" name="Shape 288"/>
        <p:cNvGrpSpPr/>
        <p:nvPr/>
      </p:nvGrpSpPr>
      <p:grpSpPr>
        <a:xfrm>
          <a:off x="0" y="0"/>
          <a:ext cx="0" cy="0"/>
          <a:chOff x="0" y="0"/>
          <a:chExt cx="0" cy="0"/>
        </a:xfrm>
      </p:grpSpPr>
      <p:sp>
        <p:nvSpPr>
          <p:cNvPr id="289" name="Google Shape;289;p3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0" name="Google Shape;290;p34"/>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1" name="Google Shape;291;p34"/>
          <p:cNvSpPr/>
          <p:nvPr/>
        </p:nvSpPr>
        <p:spPr>
          <a:xfrm>
            <a:off x="8338777" y="3982720"/>
            <a:ext cx="3871438" cy="28844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92" name="Google Shape;292;p34"/>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293" name="Google Shape;293;p34"/>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FFFFFF"/>
                </a:solidFill>
                <a:latin typeface="Century Gothic"/>
                <a:ea typeface="Century Gothic"/>
                <a:cs typeface="Century Gothic"/>
                <a:sym typeface="Century Gothic"/>
              </a:rPr>
              <a:t>‹#›</a:t>
            </a:fld>
            <a:endParaRPr b="0" i="0" sz="1200" u="none" cap="none" strike="noStrike">
              <a:solidFill>
                <a:srgbClr val="FFFFFF"/>
              </a:solidFill>
              <a:latin typeface="Century Gothic"/>
              <a:ea typeface="Century Gothic"/>
              <a:cs typeface="Century Gothic"/>
              <a:sym typeface="Century Gothic"/>
            </a:endParaRPr>
          </a:p>
        </p:txBody>
      </p:sp>
      <p:sp>
        <p:nvSpPr>
          <p:cNvPr id="294" name="Google Shape;294;p34"/>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5" name="Google Shape;295;p34"/>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6" name="Google Shape;296;p34"/>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screen Photo and Content - Green" showMasterSp="0">
  <p:cSld name="Widescreen Photo and Content - Green">
    <p:spTree>
      <p:nvGrpSpPr>
        <p:cNvPr id="297" name="Shape 297"/>
        <p:cNvGrpSpPr/>
        <p:nvPr/>
      </p:nvGrpSpPr>
      <p:grpSpPr>
        <a:xfrm>
          <a:off x="0" y="0"/>
          <a:ext cx="0" cy="0"/>
          <a:chOff x="0" y="0"/>
          <a:chExt cx="0" cy="0"/>
        </a:xfrm>
      </p:grpSpPr>
      <p:sp>
        <p:nvSpPr>
          <p:cNvPr id="298" name="Google Shape;298;p3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9" name="Google Shape;299;p35"/>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0" name="Google Shape;300;p35"/>
          <p:cNvSpPr/>
          <p:nvPr/>
        </p:nvSpPr>
        <p:spPr>
          <a:xfrm>
            <a:off x="8338777" y="3982720"/>
            <a:ext cx="3871438" cy="288442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01" name="Google Shape;301;p35"/>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302" name="Google Shape;302;p35"/>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FFFFFF"/>
                </a:solidFill>
                <a:latin typeface="Century Gothic"/>
                <a:ea typeface="Century Gothic"/>
                <a:cs typeface="Century Gothic"/>
                <a:sym typeface="Century Gothic"/>
              </a:rPr>
              <a:t>‹#›</a:t>
            </a:fld>
            <a:endParaRPr b="0" i="0" sz="1200" u="none" cap="none" strike="noStrike">
              <a:solidFill>
                <a:srgbClr val="FFFFFF"/>
              </a:solidFill>
              <a:latin typeface="Century Gothic"/>
              <a:ea typeface="Century Gothic"/>
              <a:cs typeface="Century Gothic"/>
              <a:sym typeface="Century Gothic"/>
            </a:endParaRPr>
          </a:p>
        </p:txBody>
      </p:sp>
      <p:sp>
        <p:nvSpPr>
          <p:cNvPr id="303" name="Google Shape;303;p35"/>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4" name="Google Shape;304;p35"/>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5" name="Google Shape;305;p35"/>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screen Photo and Content - Light Green" showMasterSp="0">
  <p:cSld name="Widescreen Photo and Content - Light Green">
    <p:spTree>
      <p:nvGrpSpPr>
        <p:cNvPr id="306" name="Shape 306"/>
        <p:cNvGrpSpPr/>
        <p:nvPr/>
      </p:nvGrpSpPr>
      <p:grpSpPr>
        <a:xfrm>
          <a:off x="0" y="0"/>
          <a:ext cx="0" cy="0"/>
          <a:chOff x="0" y="0"/>
          <a:chExt cx="0" cy="0"/>
        </a:xfrm>
      </p:grpSpPr>
      <p:sp>
        <p:nvSpPr>
          <p:cNvPr id="307" name="Google Shape;307;p3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08" name="Google Shape;308;p36"/>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9" name="Google Shape;309;p36"/>
          <p:cNvSpPr/>
          <p:nvPr/>
        </p:nvSpPr>
        <p:spPr>
          <a:xfrm>
            <a:off x="8338777" y="3982720"/>
            <a:ext cx="3871438" cy="288442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cxnSp>
        <p:nvCxnSpPr>
          <p:cNvPr id="310" name="Google Shape;310;p36"/>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311" name="Google Shape;311;p36"/>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12" name="Google Shape;312;p36"/>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13" name="Google Shape;313;p36"/>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14" name="Google Shape;314;p36"/>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screen Photo and Content - Orange" showMasterSp="0">
  <p:cSld name="Widescreen Photo and Content - Orange">
    <p:spTree>
      <p:nvGrpSpPr>
        <p:cNvPr id="315" name="Shape 315"/>
        <p:cNvGrpSpPr/>
        <p:nvPr/>
      </p:nvGrpSpPr>
      <p:grpSpPr>
        <a:xfrm>
          <a:off x="0" y="0"/>
          <a:ext cx="0" cy="0"/>
          <a:chOff x="0" y="0"/>
          <a:chExt cx="0" cy="0"/>
        </a:xfrm>
      </p:grpSpPr>
      <p:sp>
        <p:nvSpPr>
          <p:cNvPr id="316" name="Google Shape;316;p3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17" name="Google Shape;317;p37"/>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18" name="Google Shape;318;p37"/>
          <p:cNvSpPr/>
          <p:nvPr/>
        </p:nvSpPr>
        <p:spPr>
          <a:xfrm>
            <a:off x="8338777" y="3982720"/>
            <a:ext cx="3871438" cy="288442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19" name="Google Shape;319;p37"/>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320" name="Google Shape;320;p37"/>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FFFFFF"/>
                </a:solidFill>
                <a:latin typeface="Century Gothic"/>
                <a:ea typeface="Century Gothic"/>
                <a:cs typeface="Century Gothic"/>
                <a:sym typeface="Century Gothic"/>
              </a:rPr>
              <a:t>‹#›</a:t>
            </a:fld>
            <a:endParaRPr b="0" i="0" sz="1200" u="none" cap="none" strike="noStrike">
              <a:solidFill>
                <a:srgbClr val="FFFFFF"/>
              </a:solidFill>
              <a:latin typeface="Century Gothic"/>
              <a:ea typeface="Century Gothic"/>
              <a:cs typeface="Century Gothic"/>
              <a:sym typeface="Century Gothic"/>
            </a:endParaRPr>
          </a:p>
        </p:txBody>
      </p:sp>
      <p:sp>
        <p:nvSpPr>
          <p:cNvPr id="321" name="Google Shape;321;p37"/>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22" name="Google Shape;322;p37"/>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23" name="Google Shape;323;p37"/>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screen Photo and Content - Purple" showMasterSp="0">
  <p:cSld name="Widescreen Photo and Content - Purple">
    <p:spTree>
      <p:nvGrpSpPr>
        <p:cNvPr id="324" name="Shape 324"/>
        <p:cNvGrpSpPr/>
        <p:nvPr/>
      </p:nvGrpSpPr>
      <p:grpSpPr>
        <a:xfrm>
          <a:off x="0" y="0"/>
          <a:ext cx="0" cy="0"/>
          <a:chOff x="0" y="0"/>
          <a:chExt cx="0" cy="0"/>
        </a:xfrm>
      </p:grpSpPr>
      <p:sp>
        <p:nvSpPr>
          <p:cNvPr id="325" name="Google Shape;325;p3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26" name="Google Shape;326;p38"/>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27" name="Google Shape;327;p38"/>
          <p:cNvSpPr/>
          <p:nvPr/>
        </p:nvSpPr>
        <p:spPr>
          <a:xfrm>
            <a:off x="8338777" y="3982720"/>
            <a:ext cx="3871438" cy="2884424"/>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28" name="Google Shape;328;p38"/>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329" name="Google Shape;329;p38"/>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FFFFFF"/>
                </a:solidFill>
                <a:latin typeface="Century Gothic"/>
                <a:ea typeface="Century Gothic"/>
                <a:cs typeface="Century Gothic"/>
                <a:sym typeface="Century Gothic"/>
              </a:rPr>
              <a:t>‹#›</a:t>
            </a:fld>
            <a:endParaRPr b="0" i="0" sz="1200" u="none" cap="none" strike="noStrike">
              <a:solidFill>
                <a:srgbClr val="FFFFFF"/>
              </a:solidFill>
              <a:latin typeface="Century Gothic"/>
              <a:ea typeface="Century Gothic"/>
              <a:cs typeface="Century Gothic"/>
              <a:sym typeface="Century Gothic"/>
            </a:endParaRPr>
          </a:p>
        </p:txBody>
      </p:sp>
      <p:sp>
        <p:nvSpPr>
          <p:cNvPr id="330" name="Google Shape;330;p38"/>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31" name="Google Shape;331;p38"/>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32" name="Google Shape;332;p38"/>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Blue" showMasterSp="0">
  <p:cSld name="Title and Content with Sidebar Blue">
    <p:spTree>
      <p:nvGrpSpPr>
        <p:cNvPr id="35" name="Shape 35"/>
        <p:cNvGrpSpPr/>
        <p:nvPr/>
      </p:nvGrpSpPr>
      <p:grpSpPr>
        <a:xfrm>
          <a:off x="0" y="0"/>
          <a:ext cx="0" cy="0"/>
          <a:chOff x="0" y="0"/>
          <a:chExt cx="0" cy="0"/>
        </a:xfrm>
      </p:grpSpPr>
      <p:sp>
        <p:nvSpPr>
          <p:cNvPr id="36" name="Google Shape;36;p5"/>
          <p:cNvSpPr/>
          <p:nvPr/>
        </p:nvSpPr>
        <p:spPr>
          <a:xfrm>
            <a:off x="8139004" y="0"/>
            <a:ext cx="4059936" cy="34848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7" name="Google Shape;37;p5"/>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8" name="Google Shape;38;p5"/>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9" name="Google Shape;39;p5"/>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40" name="Google Shape;40;p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5"/>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42" name="Google Shape;42;p5"/>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43" name="Google Shape;43;p5"/>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2 Content">
  <p:cSld name="1_Title and 2 Content">
    <p:spTree>
      <p:nvGrpSpPr>
        <p:cNvPr id="44" name="Shape 44"/>
        <p:cNvGrpSpPr/>
        <p:nvPr/>
      </p:nvGrpSpPr>
      <p:grpSpPr>
        <a:xfrm>
          <a:off x="0" y="0"/>
          <a:ext cx="0" cy="0"/>
          <a:chOff x="0" y="0"/>
          <a:chExt cx="0" cy="0"/>
        </a:xfrm>
      </p:grpSpPr>
      <p:sp>
        <p:nvSpPr>
          <p:cNvPr id="45" name="Google Shape;45;p6"/>
          <p:cNvSpPr/>
          <p:nvPr/>
        </p:nvSpPr>
        <p:spPr>
          <a:xfrm>
            <a:off x="6085114" y="1468315"/>
            <a:ext cx="5645500" cy="470864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46" name="Google Shape;46;p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Google Shape;47;p6"/>
          <p:cNvSpPr txBox="1"/>
          <p:nvPr>
            <p:ph idx="1" type="body"/>
          </p:nvPr>
        </p:nvSpPr>
        <p:spPr>
          <a:xfrm>
            <a:off x="439615" y="1468315"/>
            <a:ext cx="5645499"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48" name="Google Shape;48;p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6"/>
          <p:cNvSpPr txBox="1"/>
          <p:nvPr>
            <p:ph idx="2" type="body"/>
          </p:nvPr>
        </p:nvSpPr>
        <p:spPr>
          <a:xfrm>
            <a:off x="6356579" y="1741488"/>
            <a:ext cx="5127625" cy="4179887"/>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p:cSld name="Title and 2 Content">
    <p:spTree>
      <p:nvGrpSpPr>
        <p:cNvPr id="50" name="Shape 50"/>
        <p:cNvGrpSpPr/>
        <p:nvPr/>
      </p:nvGrpSpPr>
      <p:grpSpPr>
        <a:xfrm>
          <a:off x="0" y="0"/>
          <a:ext cx="0" cy="0"/>
          <a:chOff x="0" y="0"/>
          <a:chExt cx="0" cy="0"/>
        </a:xfrm>
      </p:grpSpPr>
      <p:sp>
        <p:nvSpPr>
          <p:cNvPr id="51" name="Google Shape;51;p7"/>
          <p:cNvSpPr/>
          <p:nvPr/>
        </p:nvSpPr>
        <p:spPr>
          <a:xfrm>
            <a:off x="6085114" y="1468315"/>
            <a:ext cx="5645500" cy="47086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2" name="Google Shape;52;p7"/>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3" name="Google Shape;53;p7"/>
          <p:cNvSpPr txBox="1"/>
          <p:nvPr>
            <p:ph idx="1" type="body"/>
          </p:nvPr>
        </p:nvSpPr>
        <p:spPr>
          <a:xfrm>
            <a:off x="439615" y="1468315"/>
            <a:ext cx="5645499"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4" name="Google Shape;54;p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7"/>
          <p:cNvSpPr txBox="1"/>
          <p:nvPr>
            <p:ph idx="2" type="body"/>
          </p:nvPr>
        </p:nvSpPr>
        <p:spPr>
          <a:xfrm>
            <a:off x="6356579" y="1741488"/>
            <a:ext cx="5127625" cy="4179887"/>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with Title and Content A">
  <p:cSld name="Grid with Title and Content A">
    <p:spTree>
      <p:nvGrpSpPr>
        <p:cNvPr id="56" name="Shape 56"/>
        <p:cNvGrpSpPr/>
        <p:nvPr/>
      </p:nvGrpSpPr>
      <p:grpSpPr>
        <a:xfrm>
          <a:off x="0" y="0"/>
          <a:ext cx="0" cy="0"/>
          <a:chOff x="0" y="0"/>
          <a:chExt cx="0" cy="0"/>
        </a:xfrm>
      </p:grpSpPr>
      <p:sp>
        <p:nvSpPr>
          <p:cNvPr id="57" name="Google Shape;57;p8"/>
          <p:cNvSpPr/>
          <p:nvPr/>
        </p:nvSpPr>
        <p:spPr>
          <a:xfrm>
            <a:off x="725" y="2287034"/>
            <a:ext cx="3017520" cy="2286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8" name="Google Shape;58;p8"/>
          <p:cNvSpPr txBox="1"/>
          <p:nvPr>
            <p:ph type="title"/>
          </p:nvPr>
        </p:nvSpPr>
        <p:spPr>
          <a:xfrm>
            <a:off x="6389225" y="941061"/>
            <a:ext cx="5360229" cy="1586732"/>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9" name="Google Shape;59;p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8"/>
          <p:cNvSpPr txBox="1"/>
          <p:nvPr>
            <p:ph idx="1" type="body"/>
          </p:nvPr>
        </p:nvSpPr>
        <p:spPr>
          <a:xfrm>
            <a:off x="137885" y="2437744"/>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1" name="Google Shape;61;p8"/>
          <p:cNvSpPr/>
          <p:nvPr>
            <p:ph idx="2" type="pic"/>
          </p:nvPr>
        </p:nvSpPr>
        <p:spPr>
          <a:xfrm>
            <a:off x="725" y="-87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2" name="Google Shape;62;p8"/>
          <p:cNvSpPr/>
          <p:nvPr/>
        </p:nvSpPr>
        <p:spPr>
          <a:xfrm>
            <a:off x="3017409" y="-2654"/>
            <a:ext cx="3017520" cy="2286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3" name="Google Shape;63;p8"/>
          <p:cNvSpPr txBox="1"/>
          <p:nvPr>
            <p:ph idx="3" type="body"/>
          </p:nvPr>
        </p:nvSpPr>
        <p:spPr>
          <a:xfrm>
            <a:off x="3155405" y="148258"/>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4" name="Google Shape;64;p8"/>
          <p:cNvSpPr/>
          <p:nvPr>
            <p:ph idx="4" type="pic"/>
          </p:nvPr>
        </p:nvSpPr>
        <p:spPr>
          <a:xfrm>
            <a:off x="3017409" y="228525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5" name="Google Shape;65;p8"/>
          <p:cNvSpPr/>
          <p:nvPr>
            <p:ph idx="5" type="pic"/>
          </p:nvPr>
        </p:nvSpPr>
        <p:spPr>
          <a:xfrm>
            <a:off x="-111" y="4574940"/>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6" name="Google Shape;66;p8"/>
          <p:cNvSpPr/>
          <p:nvPr/>
        </p:nvSpPr>
        <p:spPr>
          <a:xfrm>
            <a:off x="3017409" y="4573159"/>
            <a:ext cx="3017520" cy="228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7" name="Google Shape;67;p8"/>
          <p:cNvSpPr txBox="1"/>
          <p:nvPr>
            <p:ph idx="6" type="body"/>
          </p:nvPr>
        </p:nvSpPr>
        <p:spPr>
          <a:xfrm>
            <a:off x="3154569" y="4720102"/>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8" name="Google Shape;68;p8"/>
          <p:cNvSpPr txBox="1"/>
          <p:nvPr>
            <p:ph idx="7" type="body"/>
          </p:nvPr>
        </p:nvSpPr>
        <p:spPr>
          <a:xfrm>
            <a:off x="6389225" y="2706995"/>
            <a:ext cx="5359863" cy="3496755"/>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with Title and Content C">
  <p:cSld name="Grid with Title and Content C">
    <p:spTree>
      <p:nvGrpSpPr>
        <p:cNvPr id="69" name="Shape 69"/>
        <p:cNvGrpSpPr/>
        <p:nvPr/>
      </p:nvGrpSpPr>
      <p:grpSpPr>
        <a:xfrm>
          <a:off x="0" y="0"/>
          <a:ext cx="0" cy="0"/>
          <a:chOff x="0" y="0"/>
          <a:chExt cx="0" cy="0"/>
        </a:xfrm>
      </p:grpSpPr>
      <p:sp>
        <p:nvSpPr>
          <p:cNvPr id="70" name="Google Shape;70;p9"/>
          <p:cNvSpPr/>
          <p:nvPr/>
        </p:nvSpPr>
        <p:spPr>
          <a:xfrm>
            <a:off x="6034093" y="-2654"/>
            <a:ext cx="6157906" cy="68618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1" name="Google Shape;71;p9"/>
          <p:cNvSpPr/>
          <p:nvPr/>
        </p:nvSpPr>
        <p:spPr>
          <a:xfrm>
            <a:off x="725" y="2287034"/>
            <a:ext cx="3017520" cy="228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2" name="Google Shape;72;p9"/>
          <p:cNvSpPr txBox="1"/>
          <p:nvPr>
            <p:ph type="title"/>
          </p:nvPr>
        </p:nvSpPr>
        <p:spPr>
          <a:xfrm>
            <a:off x="6389225" y="941061"/>
            <a:ext cx="5360229" cy="1586732"/>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1"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3" name="Google Shape;73;p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9"/>
          <p:cNvSpPr txBox="1"/>
          <p:nvPr>
            <p:ph idx="1" type="body"/>
          </p:nvPr>
        </p:nvSpPr>
        <p:spPr>
          <a:xfrm>
            <a:off x="137885" y="2437744"/>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5" name="Google Shape;75;p9"/>
          <p:cNvSpPr/>
          <p:nvPr>
            <p:ph idx="2" type="pic"/>
          </p:nvPr>
        </p:nvSpPr>
        <p:spPr>
          <a:xfrm>
            <a:off x="725" y="-87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6" name="Google Shape;76;p9"/>
          <p:cNvSpPr/>
          <p:nvPr/>
        </p:nvSpPr>
        <p:spPr>
          <a:xfrm>
            <a:off x="3017409" y="-2654"/>
            <a:ext cx="3017520" cy="2286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7" name="Google Shape;77;p9"/>
          <p:cNvSpPr txBox="1"/>
          <p:nvPr>
            <p:ph idx="3" type="body"/>
          </p:nvPr>
        </p:nvSpPr>
        <p:spPr>
          <a:xfrm>
            <a:off x="3155405" y="148258"/>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8" name="Google Shape;78;p9"/>
          <p:cNvSpPr/>
          <p:nvPr>
            <p:ph idx="4" type="pic"/>
          </p:nvPr>
        </p:nvSpPr>
        <p:spPr>
          <a:xfrm>
            <a:off x="3017409" y="228525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9" name="Google Shape;79;p9"/>
          <p:cNvSpPr/>
          <p:nvPr>
            <p:ph idx="5" type="pic"/>
          </p:nvPr>
        </p:nvSpPr>
        <p:spPr>
          <a:xfrm>
            <a:off x="-111" y="4574940"/>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0" name="Google Shape;80;p9"/>
          <p:cNvSpPr/>
          <p:nvPr/>
        </p:nvSpPr>
        <p:spPr>
          <a:xfrm>
            <a:off x="3017409" y="4573159"/>
            <a:ext cx="3017520" cy="2286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1" name="Google Shape;81;p9"/>
          <p:cNvSpPr txBox="1"/>
          <p:nvPr>
            <p:ph idx="6" type="body"/>
          </p:nvPr>
        </p:nvSpPr>
        <p:spPr>
          <a:xfrm>
            <a:off x="3154569" y="4720102"/>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2" name="Google Shape;82;p9"/>
          <p:cNvSpPr txBox="1"/>
          <p:nvPr>
            <p:ph idx="7" type="body"/>
          </p:nvPr>
        </p:nvSpPr>
        <p:spPr>
          <a:xfrm>
            <a:off x="6389225" y="2706995"/>
            <a:ext cx="5359863" cy="3496755"/>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83" name="Google Shape;83;p9"/>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ght Blue" showMasterSp="0">
  <p:cSld name="Section Divider - Light Blue">
    <p:spTree>
      <p:nvGrpSpPr>
        <p:cNvPr id="84" name="Shape 84"/>
        <p:cNvGrpSpPr/>
        <p:nvPr/>
      </p:nvGrpSpPr>
      <p:grpSpPr>
        <a:xfrm>
          <a:off x="0" y="0"/>
          <a:ext cx="0" cy="0"/>
          <a:chOff x="0" y="0"/>
          <a:chExt cx="0" cy="0"/>
        </a:xfrm>
      </p:grpSpPr>
      <p:sp>
        <p:nvSpPr>
          <p:cNvPr id="85" name="Google Shape;85;p10"/>
          <p:cNvSpPr/>
          <p:nvPr/>
        </p:nvSpPr>
        <p:spPr>
          <a:xfrm>
            <a:off x="0" y="1"/>
            <a:ext cx="12201144" cy="3982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6" name="Google Shape;86;p10"/>
          <p:cNvSpPr/>
          <p:nvPr/>
        </p:nvSpPr>
        <p:spPr>
          <a:xfrm>
            <a:off x="-23024" y="3982720"/>
            <a:ext cx="7468838" cy="28752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7" name="Google Shape;87;p10"/>
          <p:cNvSpPr/>
          <p:nvPr>
            <p:ph idx="2" type="pic"/>
          </p:nvPr>
        </p:nvSpPr>
        <p:spPr>
          <a:xfrm>
            <a:off x="7447280" y="3982720"/>
            <a:ext cx="4743253" cy="287528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8" name="Google Shape;88;p10"/>
          <p:cNvSpPr txBox="1"/>
          <p:nvPr>
            <p:ph type="title"/>
          </p:nvPr>
        </p:nvSpPr>
        <p:spPr>
          <a:xfrm>
            <a:off x="557561" y="1573619"/>
            <a:ext cx="10319546" cy="2073348"/>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2"/>
              </a:buClr>
              <a:buSzPts val="5400"/>
              <a:buFont typeface="Century Gothic"/>
              <a:buNone/>
              <a:defRPr b="1" i="0" sz="5400" u="none" cap="none" strike="noStrike">
                <a:solidFill>
                  <a:schemeClr val="lt2"/>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9" name="Google Shape;89;p10"/>
          <p:cNvSpPr txBox="1"/>
          <p:nvPr>
            <p:ph idx="1" type="body"/>
          </p:nvPr>
        </p:nvSpPr>
        <p:spPr>
          <a:xfrm>
            <a:off x="557560" y="4426943"/>
            <a:ext cx="6332337" cy="195259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Noto Sans Symbols"/>
              <a:buNone/>
              <a:defRPr b="0" i="0" sz="24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cxnSp>
        <p:nvCxnSpPr>
          <p:cNvPr id="90" name="Google Shape;90;p10"/>
          <p:cNvCxnSpPr/>
          <p:nvPr/>
        </p:nvCxnSpPr>
        <p:spPr>
          <a:xfrm>
            <a:off x="-23025" y="3971701"/>
            <a:ext cx="12192000" cy="0"/>
          </a:xfrm>
          <a:prstGeom prst="straightConnector1">
            <a:avLst/>
          </a:prstGeom>
          <a:noFill/>
          <a:ln cap="flat" cmpd="sng" w="38100">
            <a:solidFill>
              <a:schemeClr val="lt2"/>
            </a:solidFill>
            <a:prstDash val="solid"/>
            <a:round/>
            <a:headEnd len="sm" w="sm" type="none"/>
            <a:tailEnd len="sm" w="sm" type="none"/>
          </a:ln>
        </p:spPr>
      </p:cxnSp>
      <p:pic>
        <p:nvPicPr>
          <p:cNvPr descr="CrownWhite.png" id="91" name="Google Shape;91;p10"/>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theme" Target="../theme/theme1.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439615" y="1468315"/>
            <a:ext cx="11309839"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 name="Google Shape;12;p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BIG.jpg" id="13" name="Google Shape;13;p1"/>
          <p:cNvPicPr preferRelativeResize="0"/>
          <p:nvPr/>
        </p:nvPicPr>
        <p:blipFill rotWithShape="1">
          <a:blip r:embed="rId1">
            <a:alphaModFix/>
          </a:blip>
          <a:srcRect b="0" l="0" r="0" t="0"/>
          <a:stretch/>
        </p:blipFill>
        <p:spPr>
          <a:xfrm>
            <a:off x="11351954" y="215128"/>
            <a:ext cx="584998" cy="4677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hyperlink" Target="https://twitter.com/neeratanden/status/1314937040660844545" TargetMode="External"/><Relationship Id="rId7" Type="http://schemas.openxmlformats.org/officeDocument/2006/relationships/hyperlink" Target="http://web.archive.org/web/20201010143738/https://twitter.com/neeratanden/status/1314937040660844545" TargetMode="External"/><Relationship Id="rId8" Type="http://schemas.openxmlformats.org/officeDocument/2006/relationships/hyperlink" Target="https://www.texastribune.org/2020/11/03/john-cornyn-mj-hegar-texas-senat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hyperlink" Target="http://web.archive.org/web/20200402171629if_/https://twitter.com/neeratanden/status/1243384848292569089" TargetMode="External"/><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hyperlink" Target="https://twitter.com/neeratanden/status/124338484829256908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hyperlink" Target="https://www.kdnuggets.com/2018/08/emotion-sentiment-analysis-practitioners-guide-nlp-5.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3.png"/><Relationship Id="rId5" Type="http://schemas.openxmlformats.org/officeDocument/2006/relationships/image" Target="../media/image14.png"/><Relationship Id="rId6" Type="http://schemas.openxmlformats.org/officeDocument/2006/relationships/hyperlink" Target="https://twitter.com/neeratanden/status/1044623061524320257" TargetMode="External"/><Relationship Id="rId7" Type="http://schemas.openxmlformats.org/officeDocument/2006/relationships/hyperlink" Target="http://web.archive.org/web/20200218103624if_/https://twitter.com/neeratanden/status/104462306152432025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hyperlink" Target="http://web.archive.org/web/20201105144805/https://twitter.com/neeratanden/status/1324362669726511107" TargetMode="External"/><Relationship Id="rId7" Type="http://schemas.openxmlformats.org/officeDocument/2006/relationships/hyperlink" Target="https://twitter.com/neeratanden/status/132436266972651110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hyperlink" Target="http://web.archive.org/web/20200920114848/https://twitter.com/neeratanden/status/1307647483670077440" TargetMode="External"/><Relationship Id="rId7" Type="http://schemas.openxmlformats.org/officeDocument/2006/relationships/hyperlink" Target="https://twitter.com/neeratanden/status/130764748367007744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hyperlink" Target="https://brnrd.me/posts/sentiment-analysis-never-accurat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hyperlink" Target="https://www.nj.com/opinion/2020/12/revenge-is-tweet-phil-murphys-beltway-crony-learns-after-her-posts-comes-back-to-haunt-her-mulshine.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hyperlink" Target="https://brnrd.me/posts/sentiment-analysis-never-accur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hyperlink" Target="http://web.archive.org/web/20201201200141/https://www.theguardian.com/us-news/2020/dec/01/neera-tanden-deletes-tweets-office-of-management-and-budget-nominee" TargetMode="External"/><Relationship Id="rId9" Type="http://schemas.openxmlformats.org/officeDocument/2006/relationships/image" Target="../media/image7.png"/><Relationship Id="rId5" Type="http://schemas.openxmlformats.org/officeDocument/2006/relationships/hyperlink" Target="https://www.theguardian.com/us-news/2020/dec/01/neera-tanden-deletes-tweets-office-of-management-and-budget-nominee" TargetMode="External"/><Relationship Id="rId6" Type="http://schemas.openxmlformats.org/officeDocument/2006/relationships/hyperlink" Target="https://www.nj.com/opinion/2020/12/revenge-is-tweet-phil-murphys-beltway-crony-learns-after-her-posts-comes-back-to-haunt-her-mulshine.html" TargetMode="External"/><Relationship Id="rId7" Type="http://schemas.openxmlformats.org/officeDocument/2006/relationships/hyperlink" Target="https://www.thedailybeast.com/neera-tanden-mean-tweeted-gop-lawmakersuntil-she-needed-their-votes?ref=home" TargetMode="External"/><Relationship Id="rId8" Type="http://schemas.openxmlformats.org/officeDocument/2006/relationships/image" Target="../media/image11.png"/><Relationship Id="rId10"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4.png"/><Relationship Id="rId5" Type="http://schemas.openxmlformats.org/officeDocument/2006/relationships/hyperlink" Target="https://en.wikipedia.org/wiki/Neera_Tanden" TargetMode="External"/><Relationship Id="rId6" Type="http://schemas.openxmlformats.org/officeDocument/2006/relationships/hyperlink" Target="https://www.theguardian.com/us-news/2020/dec/01/neera-tanden-deletes-tweets-office-of-management-and-budget-nomin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hyperlink" Target="https://www.thedailybeast.com/neera-tanden-mean-tweeted-gop-lawmakersuntil-she-needed-their-votes?ref=home" TargetMode="External"/><Relationship Id="rId5" Type="http://schemas.openxmlformats.org/officeDocument/2006/relationships/hyperlink" Target="https://www.theguardian.com/us-news/2020/dec/01/neera-tanden-deletes-tweets-office-of-management-and-budget-nomine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hyperlink" Target="https://archive.is/https://twitter.com/neeratanden" TargetMode="External"/><Relationship Id="rId7" Type="http://schemas.openxmlformats.org/officeDocument/2006/relationships/hyperlink" Target="http://web.archive.org/web/*/https://twitter.com/neeratanden" TargetMode="External"/><Relationship Id="rId8" Type="http://schemas.openxmlformats.org/officeDocument/2006/relationships/hyperlink" Target="http://web.archive.org/web/*/https://twitter.com/neeratande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18.png"/><Relationship Id="rId5" Type="http://schemas.openxmlformats.org/officeDocument/2006/relationships/hyperlink" Target="https://web.archive.org/web/20200218100156if_/https://twitter.com/neeratanden/status/1139526680211599361" TargetMode="External"/><Relationship Id="rId6" Type="http://schemas.openxmlformats.org/officeDocument/2006/relationships/hyperlink" Target="https://twitter.com/neeratanden/status/1139526680211599361" TargetMode="External"/><Relationship Id="rId7" Type="http://schemas.openxmlformats.org/officeDocument/2006/relationships/hyperlink" Target="https://www.thedailybeast.com/neera-tanden-mean-tweeted-gop-lawmakersuntil-she-needed-their-votes?ref=home" TargetMode="External"/><Relationship Id="rId8"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22.png"/><Relationship Id="rId9" Type="http://schemas.openxmlformats.org/officeDocument/2006/relationships/hyperlink" Target="https://www.vox.com/2020/11/4/21533494/senate-2020-results-maine-susan-collins-winner" TargetMode="External"/><Relationship Id="rId5" Type="http://schemas.openxmlformats.org/officeDocument/2006/relationships/image" Target="../media/image19.png"/><Relationship Id="rId6" Type="http://schemas.openxmlformats.org/officeDocument/2006/relationships/hyperlink" Target="https://web.archive.org/web/20200715024801/https://twitter.com/neeratanden/status/1283228280083161090" TargetMode="External"/><Relationship Id="rId7" Type="http://schemas.openxmlformats.org/officeDocument/2006/relationships/hyperlink" Target="https://twitter.com/neeratanden/status/1283228280083161090" TargetMode="External"/><Relationship Id="rId8" Type="http://schemas.openxmlformats.org/officeDocument/2006/relationships/hyperlink" Target="https://www.thedailybeast.com/neera-tanden-mean-tweeted-gop-lawmakersuntil-she-needed-their-votes?ref=hom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544902" y="1637525"/>
            <a:ext cx="10651200" cy="2301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Century Gothic"/>
              <a:buNone/>
            </a:pPr>
            <a:r>
              <a:rPr b="0" lang="en-US"/>
              <a:t>Neera Tanden deletes tweets that criticized </a:t>
            </a:r>
            <a:r>
              <a:rPr b="0" lang="en-US"/>
              <a:t>U.S</a:t>
            </a:r>
            <a:r>
              <a:rPr b="0" lang="en-US"/>
              <a:t>.</a:t>
            </a:r>
            <a:r>
              <a:rPr b="0" lang="en-US"/>
              <a:t> </a:t>
            </a:r>
            <a:r>
              <a:rPr b="0" lang="en-US"/>
              <a:t>senators</a:t>
            </a:r>
            <a:endParaRPr b="0"/>
          </a:p>
        </p:txBody>
      </p:sp>
      <p:sp>
        <p:nvSpPr>
          <p:cNvPr id="338" name="Google Shape;338;p39"/>
          <p:cNvSpPr txBox="1"/>
          <p:nvPr>
            <p:ph idx="1" type="body"/>
          </p:nvPr>
        </p:nvSpPr>
        <p:spPr>
          <a:xfrm>
            <a:off x="630620" y="5016500"/>
            <a:ext cx="6875080" cy="1282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accent1"/>
              </a:buClr>
              <a:buSzPts val="2200"/>
              <a:buFont typeface="Noto Sans Symbols"/>
              <a:buNone/>
            </a:pPr>
            <a:r>
              <a:rPr lang="en-US"/>
              <a:t>By: Harveen Kaur</a:t>
            </a:r>
            <a:endParaRPr/>
          </a:p>
          <a:p>
            <a:pPr indent="0" lvl="0" marL="0" marR="0" rtl="0" algn="l">
              <a:lnSpc>
                <a:spcPct val="90000"/>
              </a:lnSpc>
              <a:spcBef>
                <a:spcPts val="1000"/>
              </a:spcBef>
              <a:spcAft>
                <a:spcPts val="0"/>
              </a:spcAft>
              <a:buClr>
                <a:schemeClr val="accent1"/>
              </a:buClr>
              <a:buSzPts val="2200"/>
              <a:buFont typeface="Noto Sans Symbols"/>
              <a:buNone/>
            </a:pPr>
            <a:r>
              <a:rPr lang="en-US"/>
              <a:t>CS 795 - Web Archiving Forensics (Fall 2020)</a:t>
            </a:r>
            <a:endParaRPr/>
          </a:p>
          <a:p>
            <a:pPr indent="0" lvl="0" marL="0" marR="0" rtl="0" algn="l">
              <a:lnSpc>
                <a:spcPct val="90000"/>
              </a:lnSpc>
              <a:spcBef>
                <a:spcPts val="1000"/>
              </a:spcBef>
              <a:spcAft>
                <a:spcPts val="0"/>
              </a:spcAft>
              <a:buClr>
                <a:schemeClr val="accent1"/>
              </a:buClr>
              <a:buSzPts val="2200"/>
              <a:buFont typeface="Noto Sans Symbols"/>
              <a:buNone/>
            </a:pPr>
            <a:r>
              <a:rPr lang="en-US"/>
              <a:t>Department of Computer Science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40" name="Shape 440"/>
        <p:cNvGrpSpPr/>
        <p:nvPr/>
      </p:nvGrpSpPr>
      <p:grpSpPr>
        <a:xfrm>
          <a:off x="0" y="0"/>
          <a:ext cx="0" cy="0"/>
          <a:chOff x="0" y="0"/>
          <a:chExt cx="0" cy="0"/>
        </a:xfrm>
      </p:grpSpPr>
      <p:sp>
        <p:nvSpPr>
          <p:cNvPr id="441" name="Google Shape;441;p48"/>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Neera Tanden has deleted tweets in support of </a:t>
            </a:r>
            <a:r>
              <a:rPr lang="en-US">
                <a:solidFill>
                  <a:schemeClr val="dk1"/>
                </a:solidFill>
              </a:rPr>
              <a:t>MJ Hegar (Democrat)</a:t>
            </a:r>
            <a:endParaRPr/>
          </a:p>
        </p:txBody>
      </p:sp>
      <p:sp>
        <p:nvSpPr>
          <p:cNvPr id="442" name="Google Shape;442;p48"/>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43" name="Google Shape;443;p48"/>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44" name="Google Shape;444;p48"/>
          <p:cNvSpPr txBox="1"/>
          <p:nvPr/>
        </p:nvSpPr>
        <p:spPr>
          <a:xfrm>
            <a:off x="548950" y="1424225"/>
            <a:ext cx="11041500" cy="46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45" name="Google Shape;445;p48"/>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446" name="Google Shape;446;p48"/>
          <p:cNvPicPr preferRelativeResize="0"/>
          <p:nvPr/>
        </p:nvPicPr>
        <p:blipFill>
          <a:blip r:embed="rId4">
            <a:alphaModFix/>
          </a:blip>
          <a:stretch>
            <a:fillRect/>
          </a:stretch>
        </p:blipFill>
        <p:spPr>
          <a:xfrm>
            <a:off x="188600" y="1723898"/>
            <a:ext cx="6875452" cy="2487875"/>
          </a:xfrm>
          <a:prstGeom prst="rect">
            <a:avLst/>
          </a:prstGeom>
          <a:noFill/>
          <a:ln>
            <a:noFill/>
          </a:ln>
        </p:spPr>
      </p:pic>
      <p:pic>
        <p:nvPicPr>
          <p:cNvPr id="447" name="Google Shape;447;p48"/>
          <p:cNvPicPr preferRelativeResize="0"/>
          <p:nvPr/>
        </p:nvPicPr>
        <p:blipFill>
          <a:blip r:embed="rId5">
            <a:alphaModFix/>
          </a:blip>
          <a:stretch>
            <a:fillRect/>
          </a:stretch>
        </p:blipFill>
        <p:spPr>
          <a:xfrm>
            <a:off x="5862650" y="3263225"/>
            <a:ext cx="5489400" cy="2258425"/>
          </a:xfrm>
          <a:prstGeom prst="rect">
            <a:avLst/>
          </a:prstGeom>
          <a:noFill/>
          <a:ln>
            <a:noFill/>
          </a:ln>
        </p:spPr>
      </p:pic>
      <p:sp>
        <p:nvSpPr>
          <p:cNvPr id="448" name="Google Shape;448;p48"/>
          <p:cNvSpPr txBox="1"/>
          <p:nvPr/>
        </p:nvSpPr>
        <p:spPr>
          <a:xfrm>
            <a:off x="5846750" y="5641900"/>
            <a:ext cx="5957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https://twitter.com/neeratanden/status/1314937040660844545</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49" name="Google Shape;449;p48"/>
          <p:cNvSpPr txBox="1"/>
          <p:nvPr/>
        </p:nvSpPr>
        <p:spPr>
          <a:xfrm>
            <a:off x="240350" y="4287450"/>
            <a:ext cx="54894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http://web.archive.org/web/20201010143738/https://twitter.com/neeratanden/status/1314937040660844545</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50" name="Google Shape;450;p48"/>
          <p:cNvSpPr txBox="1"/>
          <p:nvPr/>
        </p:nvSpPr>
        <p:spPr>
          <a:xfrm>
            <a:off x="3583625" y="3344475"/>
            <a:ext cx="668700" cy="1713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51" name="Google Shape;451;p48"/>
          <p:cNvSpPr txBox="1"/>
          <p:nvPr/>
        </p:nvSpPr>
        <p:spPr>
          <a:xfrm>
            <a:off x="7243250" y="1424225"/>
            <a:ext cx="4560600" cy="15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entury Gothic"/>
                <a:ea typeface="Century Gothic"/>
                <a:cs typeface="Century Gothic"/>
                <a:sym typeface="Century Gothic"/>
              </a:rPr>
              <a:t>MJ Hegar (Democrat) was defeated by John Cornyn (Republican) for the U.S. senate seat (Texas, 2020)</a:t>
            </a:r>
            <a:endParaRPr sz="2100">
              <a:solidFill>
                <a:schemeClr val="dk1"/>
              </a:solidFill>
              <a:latin typeface="Century Gothic"/>
              <a:ea typeface="Century Gothic"/>
              <a:cs typeface="Century Gothic"/>
              <a:sym typeface="Century Gothic"/>
            </a:endParaRPr>
          </a:p>
        </p:txBody>
      </p:sp>
      <p:sp>
        <p:nvSpPr>
          <p:cNvPr id="452" name="Google Shape;452;p48"/>
          <p:cNvSpPr txBox="1"/>
          <p:nvPr/>
        </p:nvSpPr>
        <p:spPr>
          <a:xfrm>
            <a:off x="566025" y="5916225"/>
            <a:ext cx="104412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8"/>
              </a:rPr>
              <a:t>https://www.texastribune.org/2020/11/03/john-cornyn-mj-hegar-texas-senate/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56" name="Shape 456"/>
        <p:cNvGrpSpPr/>
        <p:nvPr/>
      </p:nvGrpSpPr>
      <p:grpSpPr>
        <a:xfrm>
          <a:off x="0" y="0"/>
          <a:ext cx="0" cy="0"/>
          <a:chOff x="0" y="0"/>
          <a:chExt cx="0" cy="0"/>
        </a:xfrm>
      </p:grpSpPr>
      <p:sp>
        <p:nvSpPr>
          <p:cNvPr id="457" name="Google Shape;457;p49"/>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Deleted tweet targeted U.S senator Bernie Sanders</a:t>
            </a:r>
            <a:endParaRPr/>
          </a:p>
        </p:txBody>
      </p:sp>
      <p:sp>
        <p:nvSpPr>
          <p:cNvPr id="458" name="Google Shape;458;p49"/>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59" name="Google Shape;459;p49"/>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60" name="Google Shape;460;p49"/>
          <p:cNvSpPr txBox="1"/>
          <p:nvPr/>
        </p:nvSpPr>
        <p:spPr>
          <a:xfrm>
            <a:off x="575250" y="1213650"/>
            <a:ext cx="11041500" cy="46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61" name="Google Shape;461;p49"/>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62" name="Google Shape;462;p49"/>
          <p:cNvSpPr txBox="1"/>
          <p:nvPr/>
        </p:nvSpPr>
        <p:spPr>
          <a:xfrm>
            <a:off x="216125" y="5026650"/>
            <a:ext cx="6395100" cy="7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http://web.archive.org/web/20200402171629if_/https://twitter.com/neeratanden/status/1243384848292569089</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63" name="Google Shape;463;p49"/>
          <p:cNvPicPr preferRelativeResize="0"/>
          <p:nvPr/>
        </p:nvPicPr>
        <p:blipFill>
          <a:blip r:embed="rId5">
            <a:alphaModFix/>
          </a:blip>
          <a:stretch>
            <a:fillRect/>
          </a:stretch>
        </p:blipFill>
        <p:spPr>
          <a:xfrm>
            <a:off x="575253" y="1213638"/>
            <a:ext cx="6070826" cy="3694676"/>
          </a:xfrm>
          <a:prstGeom prst="rect">
            <a:avLst/>
          </a:prstGeom>
          <a:noFill/>
          <a:ln>
            <a:noFill/>
          </a:ln>
        </p:spPr>
      </p:pic>
      <p:pic>
        <p:nvPicPr>
          <p:cNvPr id="464" name="Google Shape;464;p49"/>
          <p:cNvPicPr preferRelativeResize="0"/>
          <p:nvPr/>
        </p:nvPicPr>
        <p:blipFill>
          <a:blip r:embed="rId6">
            <a:alphaModFix/>
          </a:blip>
          <a:stretch>
            <a:fillRect/>
          </a:stretch>
        </p:blipFill>
        <p:spPr>
          <a:xfrm>
            <a:off x="6646075" y="1422250"/>
            <a:ext cx="5452308" cy="2572150"/>
          </a:xfrm>
          <a:prstGeom prst="rect">
            <a:avLst/>
          </a:prstGeom>
          <a:noFill/>
          <a:ln>
            <a:noFill/>
          </a:ln>
        </p:spPr>
      </p:pic>
      <p:sp>
        <p:nvSpPr>
          <p:cNvPr id="465" name="Google Shape;465;p49"/>
          <p:cNvSpPr txBox="1"/>
          <p:nvPr/>
        </p:nvSpPr>
        <p:spPr>
          <a:xfrm>
            <a:off x="6652575" y="4116000"/>
            <a:ext cx="5284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https://twitter.com/neeratanden/status/1243384848292569089</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66" name="Google Shape;466;p49"/>
          <p:cNvSpPr txBox="1"/>
          <p:nvPr/>
        </p:nvSpPr>
        <p:spPr>
          <a:xfrm>
            <a:off x="3652200" y="4681775"/>
            <a:ext cx="617100" cy="2916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67" name="Google Shape;467;p49"/>
          <p:cNvSpPr txBox="1"/>
          <p:nvPr/>
        </p:nvSpPr>
        <p:spPr>
          <a:xfrm>
            <a:off x="6686800" y="4767500"/>
            <a:ext cx="53148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entury Gothic"/>
                <a:ea typeface="Century Gothic"/>
                <a:cs typeface="Century Gothic"/>
                <a:sym typeface="Century Gothic"/>
              </a:rPr>
              <a:t>U.S. senator Bernie </a:t>
            </a:r>
            <a:r>
              <a:rPr lang="en-US" sz="2100">
                <a:solidFill>
                  <a:schemeClr val="dk1"/>
                </a:solidFill>
                <a:latin typeface="Century Gothic"/>
                <a:ea typeface="Century Gothic"/>
                <a:cs typeface="Century Gothic"/>
                <a:sym typeface="Century Gothic"/>
              </a:rPr>
              <a:t>Sander</a:t>
            </a:r>
            <a:r>
              <a:rPr lang="en-US" sz="2100">
                <a:solidFill>
                  <a:schemeClr val="dk1"/>
                </a:solidFill>
                <a:latin typeface="Century Gothic"/>
                <a:ea typeface="Century Gothic"/>
                <a:cs typeface="Century Gothic"/>
                <a:sym typeface="Century Gothic"/>
              </a:rPr>
              <a:t> is a</a:t>
            </a:r>
            <a:r>
              <a:rPr lang="en-US" sz="2100">
                <a:solidFill>
                  <a:schemeClr val="dk1"/>
                </a:solidFill>
                <a:latin typeface="Century Gothic"/>
                <a:ea typeface="Century Gothic"/>
                <a:cs typeface="Century Gothic"/>
                <a:sym typeface="Century Gothic"/>
              </a:rPr>
              <a:t> part-time Democrat has also been targeted by Neera Tanden</a:t>
            </a:r>
            <a:endParaRPr sz="21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71" name="Shape 471"/>
        <p:cNvGrpSpPr/>
        <p:nvPr/>
      </p:nvGrpSpPr>
      <p:grpSpPr>
        <a:xfrm>
          <a:off x="0" y="0"/>
          <a:ext cx="0" cy="0"/>
          <a:chOff x="0" y="0"/>
          <a:chExt cx="0" cy="0"/>
        </a:xfrm>
      </p:grpSpPr>
      <p:sp>
        <p:nvSpPr>
          <p:cNvPr id="472" name="Google Shape;472;p50"/>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73" name="Google Shape;473;p50"/>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74" name="Google Shape;474;p50"/>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75" name="Google Shape;475;p50"/>
          <p:cNvSpPr txBox="1"/>
          <p:nvPr>
            <p:ph type="title"/>
          </p:nvPr>
        </p:nvSpPr>
        <p:spPr>
          <a:xfrm>
            <a:off x="230940" y="34797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Tweets active, </a:t>
            </a:r>
            <a:r>
              <a:rPr lang="en-US">
                <a:solidFill>
                  <a:schemeClr val="dk1"/>
                </a:solidFill>
              </a:rPr>
              <a:t>archived, and deleted </a:t>
            </a:r>
            <a:r>
              <a:rPr lang="en-US">
                <a:solidFill>
                  <a:schemeClr val="dk1"/>
                </a:solidFill>
              </a:rPr>
              <a:t>for Neera </a:t>
            </a:r>
            <a:r>
              <a:rPr lang="en-US">
                <a:solidFill>
                  <a:schemeClr val="dk1"/>
                </a:solidFill>
              </a:rPr>
              <a:t>Tanden’s</a:t>
            </a:r>
            <a:r>
              <a:rPr lang="en-US">
                <a:solidFill>
                  <a:schemeClr val="dk1"/>
                </a:solidFill>
              </a:rPr>
              <a:t> account</a:t>
            </a:r>
            <a:endParaRPr/>
          </a:p>
        </p:txBody>
      </p:sp>
      <p:sp>
        <p:nvSpPr>
          <p:cNvPr id="476" name="Google Shape;476;p50"/>
          <p:cNvSpPr txBox="1"/>
          <p:nvPr/>
        </p:nvSpPr>
        <p:spPr>
          <a:xfrm>
            <a:off x="455625" y="1319375"/>
            <a:ext cx="10441200" cy="44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Roboto Mono"/>
                <a:ea typeface="Roboto Mono"/>
                <a:cs typeface="Roboto Mono"/>
                <a:sym typeface="Roboto Mono"/>
              </a:rPr>
              <a:t>&gt;</a:t>
            </a:r>
            <a:r>
              <a:rPr lang="en-US" sz="1500">
                <a:latin typeface="Roboto Mono"/>
                <a:ea typeface="Roboto Mono"/>
                <a:cs typeface="Roboto Mono"/>
                <a:sym typeface="Roboto Mono"/>
              </a:rPr>
              <a:t> </a:t>
            </a:r>
            <a:r>
              <a:rPr lang="en-US" sz="1500">
                <a:latin typeface="Roboto Mono"/>
                <a:ea typeface="Roboto Mono"/>
                <a:cs typeface="Roboto Mono"/>
                <a:sym typeface="Roboto Mono"/>
              </a:rPr>
              <a:t>python getActiveTweets.py &gt; active.txt &amp;&amp; cat active.txt | wc -l</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39468</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&gt; python getArchivedTweets.py &gt; archived.txt &amp;&amp; cat archived.txt | wc -l</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41737</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&gt; python getDifference.py archived.txt active.txt &gt; deleted.txt</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&gt; cat deleted.txt | wc -l</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2269</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&gt; cat deleted.txt | head -n 5</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1009287469194534912 </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957619755598471168</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1324831576816058368</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1035725990750814208</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1243146685003563008</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1318521799156662274</a:t>
            </a:r>
            <a:endParaRPr sz="1500">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80" name="Shape 480"/>
        <p:cNvGrpSpPr/>
        <p:nvPr/>
      </p:nvGrpSpPr>
      <p:grpSpPr>
        <a:xfrm>
          <a:off x="0" y="0"/>
          <a:ext cx="0" cy="0"/>
          <a:chOff x="0" y="0"/>
          <a:chExt cx="0" cy="0"/>
        </a:xfrm>
      </p:grpSpPr>
      <p:sp>
        <p:nvSpPr>
          <p:cNvPr id="481" name="Google Shape;481;p51"/>
          <p:cNvSpPr txBox="1"/>
          <p:nvPr>
            <p:ph type="title"/>
          </p:nvPr>
        </p:nvSpPr>
        <p:spPr>
          <a:xfrm>
            <a:off x="441140" y="281687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Sentiment analysis of Neera </a:t>
            </a:r>
            <a:r>
              <a:rPr lang="en-US">
                <a:solidFill>
                  <a:schemeClr val="dk1"/>
                </a:solidFill>
              </a:rPr>
              <a:t>Tanden’s</a:t>
            </a:r>
            <a:r>
              <a:rPr lang="en-US">
                <a:solidFill>
                  <a:schemeClr val="dk1"/>
                </a:solidFill>
              </a:rPr>
              <a:t> 2170 deleted tweets</a:t>
            </a:r>
            <a:endParaRPr/>
          </a:p>
        </p:txBody>
      </p:sp>
      <p:sp>
        <p:nvSpPr>
          <p:cNvPr id="482" name="Google Shape;482;p51"/>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83" name="Google Shape;483;p51"/>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87" name="Shape 487"/>
        <p:cNvGrpSpPr/>
        <p:nvPr/>
      </p:nvGrpSpPr>
      <p:grpSpPr>
        <a:xfrm>
          <a:off x="0" y="0"/>
          <a:ext cx="0" cy="0"/>
          <a:chOff x="0" y="0"/>
          <a:chExt cx="0" cy="0"/>
        </a:xfrm>
      </p:grpSpPr>
      <p:sp>
        <p:nvSpPr>
          <p:cNvPr id="488" name="Google Shape;488;p52"/>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Analysis of the deleted tweets </a:t>
            </a:r>
            <a:endParaRPr/>
          </a:p>
        </p:txBody>
      </p:sp>
      <p:sp>
        <p:nvSpPr>
          <p:cNvPr id="489" name="Google Shape;489;p52"/>
          <p:cNvSpPr txBox="1"/>
          <p:nvPr>
            <p:ph idx="1" type="body"/>
          </p:nvPr>
        </p:nvSpPr>
        <p:spPr>
          <a:xfrm>
            <a:off x="439625" y="1468325"/>
            <a:ext cx="10912200" cy="4053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500"/>
              </a:spcBef>
              <a:spcAft>
                <a:spcPts val="0"/>
              </a:spcAft>
              <a:buNone/>
            </a:pPr>
            <a:r>
              <a:t/>
            </a:r>
            <a:endParaRPr sz="1400">
              <a:solidFill>
                <a:schemeClr val="dk1"/>
              </a:solidFill>
              <a:latin typeface="Courier New"/>
              <a:ea typeface="Courier New"/>
              <a:cs typeface="Courier New"/>
              <a:sym typeface="Courier New"/>
            </a:endParaRPr>
          </a:p>
          <a:p>
            <a:pPr indent="-381000" lvl="0" marL="457200" marR="0" rtl="0" algn="l">
              <a:lnSpc>
                <a:spcPct val="90000"/>
              </a:lnSpc>
              <a:spcBef>
                <a:spcPts val="500"/>
              </a:spcBef>
              <a:spcAft>
                <a:spcPts val="0"/>
              </a:spcAft>
              <a:buClr>
                <a:schemeClr val="dk1"/>
              </a:buClr>
              <a:buSzPts val="2400"/>
              <a:buChar char="●"/>
            </a:pPr>
            <a:r>
              <a:rPr lang="en-US">
                <a:solidFill>
                  <a:schemeClr val="dk1"/>
                </a:solidFill>
              </a:rPr>
              <a:t>Retrieved the text data for the 2170 tweets </a:t>
            </a:r>
            <a:endParaRPr>
              <a:solidFill>
                <a:schemeClr val="dk1"/>
              </a:solidFill>
            </a:endParaRPr>
          </a:p>
          <a:p>
            <a:pPr indent="-381000" lvl="0" marL="457200" marR="0" rtl="0" algn="l">
              <a:lnSpc>
                <a:spcPct val="90000"/>
              </a:lnSpc>
              <a:spcBef>
                <a:spcPts val="0"/>
              </a:spcBef>
              <a:spcAft>
                <a:spcPts val="0"/>
              </a:spcAft>
              <a:buClr>
                <a:schemeClr val="dk1"/>
              </a:buClr>
              <a:buSzPts val="2400"/>
              <a:buChar char="●"/>
            </a:pPr>
            <a:r>
              <a:rPr lang="en-US">
                <a:solidFill>
                  <a:schemeClr val="dk1"/>
                </a:solidFill>
              </a:rPr>
              <a:t>Sentiment analysis done using the TextBlob library</a:t>
            </a:r>
            <a:endParaRPr>
              <a:solidFill>
                <a:schemeClr val="dk1"/>
              </a:solidFill>
            </a:endParaRPr>
          </a:p>
          <a:p>
            <a:pPr indent="-381000" lvl="0" marL="457200" marR="0" rtl="0" algn="l">
              <a:lnSpc>
                <a:spcPct val="90000"/>
              </a:lnSpc>
              <a:spcBef>
                <a:spcPts val="0"/>
              </a:spcBef>
              <a:spcAft>
                <a:spcPts val="0"/>
              </a:spcAft>
              <a:buClr>
                <a:schemeClr val="dk1"/>
              </a:buClr>
              <a:buSzPts val="2400"/>
              <a:buChar char="●"/>
            </a:pPr>
            <a:r>
              <a:rPr lang="en-US">
                <a:solidFill>
                  <a:schemeClr val="dk1"/>
                </a:solidFill>
                <a:highlight>
                  <a:srgbClr val="FFFFFF"/>
                </a:highlight>
              </a:rPr>
              <a:t>“The key aspect of sentiment analysis is to analyze a body of text for understanding the opinion expressed by it. Typically, we quantify this sentiment with a positive or negative value, called </a:t>
            </a:r>
            <a:r>
              <a:rPr b="1" i="1" lang="en-US">
                <a:solidFill>
                  <a:schemeClr val="dk1"/>
                </a:solidFill>
                <a:highlight>
                  <a:srgbClr val="FFFFFF"/>
                </a:highlight>
              </a:rPr>
              <a:t>polarity</a:t>
            </a:r>
            <a:r>
              <a:rPr lang="en-US">
                <a:solidFill>
                  <a:schemeClr val="dk1"/>
                </a:solidFill>
                <a:highlight>
                  <a:srgbClr val="FFFFFF"/>
                </a:highlight>
              </a:rPr>
              <a:t>. The </a:t>
            </a:r>
            <a:r>
              <a:rPr b="1" i="1" lang="en-US">
                <a:solidFill>
                  <a:schemeClr val="dk1"/>
                </a:solidFill>
                <a:highlight>
                  <a:srgbClr val="FFFFFF"/>
                </a:highlight>
              </a:rPr>
              <a:t>overall sentiment</a:t>
            </a:r>
            <a:r>
              <a:rPr lang="en-US">
                <a:solidFill>
                  <a:schemeClr val="dk1"/>
                </a:solidFill>
                <a:highlight>
                  <a:srgbClr val="FFFFFF"/>
                </a:highlight>
              </a:rPr>
              <a:t> is often inferred as </a:t>
            </a:r>
            <a:r>
              <a:rPr i="1" lang="en-US">
                <a:solidFill>
                  <a:schemeClr val="dk1"/>
                </a:solidFill>
                <a:highlight>
                  <a:srgbClr val="FFFFFF"/>
                </a:highlight>
              </a:rPr>
              <a:t>positive</a:t>
            </a:r>
            <a:r>
              <a:rPr lang="en-US">
                <a:solidFill>
                  <a:schemeClr val="dk1"/>
                </a:solidFill>
                <a:highlight>
                  <a:srgbClr val="FFFFFF"/>
                </a:highlight>
              </a:rPr>
              <a:t>, </a:t>
            </a:r>
            <a:r>
              <a:rPr i="1" lang="en-US">
                <a:solidFill>
                  <a:schemeClr val="dk1"/>
                </a:solidFill>
                <a:highlight>
                  <a:srgbClr val="FFFFFF"/>
                </a:highlight>
              </a:rPr>
              <a:t>neutral </a:t>
            </a:r>
            <a:r>
              <a:rPr lang="en-US">
                <a:solidFill>
                  <a:schemeClr val="dk1"/>
                </a:solidFill>
                <a:highlight>
                  <a:srgbClr val="FFFFFF"/>
                </a:highlight>
              </a:rPr>
              <a:t>or </a:t>
            </a:r>
            <a:r>
              <a:rPr i="1" lang="en-US">
                <a:solidFill>
                  <a:schemeClr val="dk1"/>
                </a:solidFill>
                <a:highlight>
                  <a:srgbClr val="FFFFFF"/>
                </a:highlight>
              </a:rPr>
              <a:t>negative </a:t>
            </a:r>
            <a:r>
              <a:rPr lang="en-US">
                <a:solidFill>
                  <a:schemeClr val="dk1"/>
                </a:solidFill>
                <a:highlight>
                  <a:srgbClr val="FFFFFF"/>
                </a:highlight>
              </a:rPr>
              <a:t>from the sign of the polarity score.”</a:t>
            </a:r>
            <a:endParaRPr>
              <a:solidFill>
                <a:schemeClr val="dk1"/>
              </a:solidFill>
              <a:highlight>
                <a:srgbClr val="FFFFFF"/>
              </a:highlight>
            </a:endParaRPr>
          </a:p>
          <a:p>
            <a:pPr indent="-381000" lvl="0" marL="457200" marR="0" rtl="0" algn="l">
              <a:lnSpc>
                <a:spcPct val="90000"/>
              </a:lnSpc>
              <a:spcBef>
                <a:spcPts val="0"/>
              </a:spcBef>
              <a:spcAft>
                <a:spcPts val="0"/>
              </a:spcAft>
              <a:buClr>
                <a:schemeClr val="dk1"/>
              </a:buClr>
              <a:buSzPts val="2400"/>
              <a:buChar char="●"/>
            </a:pPr>
            <a:r>
              <a:rPr lang="en-US">
                <a:solidFill>
                  <a:schemeClr val="dk1"/>
                </a:solidFill>
                <a:highlight>
                  <a:srgbClr val="FFFFFF"/>
                </a:highlight>
              </a:rPr>
              <a:t>The polarity range is [-1,1]</a:t>
            </a:r>
            <a:endParaRPr>
              <a:solidFill>
                <a:schemeClr val="dk1"/>
              </a:solidFill>
              <a:highlight>
                <a:srgbClr val="FFFFFF"/>
              </a:highlight>
            </a:endParaRPr>
          </a:p>
          <a:p>
            <a:pPr indent="0" lvl="0" marL="0" marR="0" rtl="0" algn="l">
              <a:lnSpc>
                <a:spcPct val="90000"/>
              </a:lnSpc>
              <a:spcBef>
                <a:spcPts val="500"/>
              </a:spcBef>
              <a:spcAft>
                <a:spcPts val="0"/>
              </a:spcAft>
              <a:buNone/>
            </a:pPr>
            <a:r>
              <a:t/>
            </a:r>
            <a:endParaRPr sz="1400">
              <a:solidFill>
                <a:schemeClr val="dk1"/>
              </a:solidFill>
            </a:endParaRPr>
          </a:p>
        </p:txBody>
      </p:sp>
      <p:sp>
        <p:nvSpPr>
          <p:cNvPr id="490" name="Google Shape;490;p52"/>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91" name="Google Shape;491;p52"/>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92" name="Google Shape;492;p52"/>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93" name="Google Shape;493;p52"/>
          <p:cNvSpPr txBox="1"/>
          <p:nvPr/>
        </p:nvSpPr>
        <p:spPr>
          <a:xfrm>
            <a:off x="480375" y="5761900"/>
            <a:ext cx="10871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https://www.kdnuggets.com/2018/08/emotion-sentiment-analysis-practitioners-guide-nlp-5.html</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97" name="Shape 497"/>
        <p:cNvGrpSpPr/>
        <p:nvPr/>
      </p:nvGrpSpPr>
      <p:grpSpPr>
        <a:xfrm>
          <a:off x="0" y="0"/>
          <a:ext cx="0" cy="0"/>
          <a:chOff x="0" y="0"/>
          <a:chExt cx="0" cy="0"/>
        </a:xfrm>
      </p:grpSpPr>
      <p:sp>
        <p:nvSpPr>
          <p:cNvPr id="498" name="Google Shape;498;p53"/>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Deleted tweets with negative sentiment</a:t>
            </a:r>
            <a:endParaRPr/>
          </a:p>
        </p:txBody>
      </p:sp>
      <p:sp>
        <p:nvSpPr>
          <p:cNvPr id="499" name="Google Shape;499;p53"/>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00" name="Google Shape;500;p53"/>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01" name="Google Shape;501;p53"/>
          <p:cNvSpPr txBox="1"/>
          <p:nvPr>
            <p:ph idx="1" type="body"/>
          </p:nvPr>
        </p:nvSpPr>
        <p:spPr>
          <a:xfrm>
            <a:off x="441150" y="1132750"/>
            <a:ext cx="11309700" cy="512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500"/>
              </a:spcBef>
              <a:spcAft>
                <a:spcPts val="0"/>
              </a:spcAft>
              <a:buNone/>
            </a:pPr>
            <a:r>
              <a:rPr lang="en-US">
                <a:solidFill>
                  <a:schemeClr val="dk1"/>
                </a:solidFill>
              </a:rPr>
              <a:t>Sample tweet-</a:t>
            </a:r>
            <a:endParaRPr>
              <a:solidFill>
                <a:schemeClr val="dk1"/>
              </a:solidFill>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{'tweet_id': </a:t>
            </a:r>
            <a:r>
              <a:rPr b="1" lang="en-US" sz="1400">
                <a:solidFill>
                  <a:srgbClr val="000000"/>
                </a:solidFill>
                <a:highlight>
                  <a:srgbClr val="FFFFFF"/>
                </a:highlight>
                <a:latin typeface="Courier New"/>
                <a:ea typeface="Courier New"/>
                <a:cs typeface="Courier New"/>
                <a:sym typeface="Courier New"/>
              </a:rPr>
              <a:t>1044623061524320257</a:t>
            </a:r>
            <a:r>
              <a:rPr lang="en-US" sz="1400">
                <a:solidFill>
                  <a:srgbClr val="000000"/>
                </a:solidFill>
                <a:highlight>
                  <a:srgbClr val="FFFFFF"/>
                </a:highlight>
                <a:latin typeface="Courier New"/>
                <a:ea typeface="Courier New"/>
                <a:cs typeface="Courier New"/>
                <a:sym typeface="Courier New"/>
              </a:rPr>
              <a:t>, 'tweet_text': 'Donald Trump </a:t>
            </a:r>
            <a:r>
              <a:rPr b="1" lang="en-US" sz="1400">
                <a:solidFill>
                  <a:srgbClr val="000000"/>
                </a:solidFill>
                <a:highlight>
                  <a:srgbClr val="FFFFFF"/>
                </a:highlight>
                <a:latin typeface="Courier New"/>
                <a:ea typeface="Courier New"/>
                <a:cs typeface="Courier New"/>
                <a:sym typeface="Courier New"/>
              </a:rPr>
              <a:t>attacking</a:t>
            </a:r>
            <a:r>
              <a:rPr lang="en-US" sz="1400">
                <a:solidFill>
                  <a:srgbClr val="000000"/>
                </a:solidFill>
                <a:highlight>
                  <a:srgbClr val="FFFFFF"/>
                </a:highlight>
                <a:latin typeface="Courier New"/>
                <a:ea typeface="Courier New"/>
                <a:cs typeface="Courier New"/>
                <a:sym typeface="Courier New"/>
              </a:rPr>
              <a:t> these women is </a:t>
            </a:r>
            <a:r>
              <a:rPr b="1" lang="en-US" sz="1400">
                <a:solidFill>
                  <a:srgbClr val="000000"/>
                </a:solidFill>
                <a:highlight>
                  <a:srgbClr val="FFFFFF"/>
                </a:highlight>
                <a:latin typeface="Courier New"/>
                <a:ea typeface="Courier New"/>
                <a:cs typeface="Courier New"/>
                <a:sym typeface="Courier New"/>
              </a:rPr>
              <a:t>disgusting</a:t>
            </a:r>
            <a:r>
              <a:rPr lang="en-US" sz="1400">
                <a:solidFill>
                  <a:srgbClr val="000000"/>
                </a:solidFill>
                <a:highlight>
                  <a:srgbClr val="FFFFFF"/>
                </a:highlight>
                <a:latin typeface="Courier New"/>
                <a:ea typeface="Courier New"/>
                <a:cs typeface="Courier New"/>
                <a:sym typeface="Courier New"/>
              </a:rPr>
              <a:t>. But as </a:t>
            </a:r>
            <a:r>
              <a:rPr b="1" lang="en-US" sz="1400">
                <a:solidFill>
                  <a:srgbClr val="000000"/>
                </a:solidFill>
                <a:highlight>
                  <a:srgbClr val="FFFFFF"/>
                </a:highlight>
                <a:latin typeface="Courier New"/>
                <a:ea typeface="Courier New"/>
                <a:cs typeface="Courier New"/>
                <a:sym typeface="Courier New"/>
              </a:rPr>
              <a:t>gross</a:t>
            </a:r>
            <a:r>
              <a:rPr lang="en-US" sz="1400">
                <a:solidFill>
                  <a:srgbClr val="000000"/>
                </a:solidFill>
                <a:highlight>
                  <a:srgbClr val="FFFFFF"/>
                </a:highlight>
                <a:latin typeface="Courier New"/>
                <a:ea typeface="Courier New"/>
                <a:cs typeface="Courier New"/>
                <a:sym typeface="Courier New"/>
              </a:rPr>
              <a:t> is Collins, Moore Caputo, Ernst, Murkowski all going along with it.https://twitter.com/MikeDorning/status/1044618054523604992\xa0…', 'sentiment': '</a:t>
            </a:r>
            <a:r>
              <a:rPr b="1" lang="en-US" sz="1400">
                <a:solidFill>
                  <a:srgbClr val="000000"/>
                </a:solidFill>
                <a:highlight>
                  <a:srgbClr val="FFFFFF"/>
                </a:highlight>
                <a:latin typeface="Courier New"/>
                <a:ea typeface="Courier New"/>
                <a:cs typeface="Courier New"/>
                <a:sym typeface="Courier New"/>
              </a:rPr>
              <a:t>negative</a:t>
            </a:r>
            <a:r>
              <a:rPr lang="en-US" sz="1400">
                <a:solidFill>
                  <a:srgbClr val="000000"/>
                </a:solidFill>
                <a:highlight>
                  <a:srgbClr val="FFFFFF"/>
                </a:highlight>
                <a:latin typeface="Courier New"/>
                <a:ea typeface="Courier New"/>
                <a:cs typeface="Courier New"/>
                <a:sym typeface="Courier New"/>
              </a:rPr>
              <a:t>', 'polarity': </a:t>
            </a:r>
            <a:r>
              <a:rPr b="1" lang="en-US" sz="1400">
                <a:solidFill>
                  <a:srgbClr val="000000"/>
                </a:solidFill>
                <a:highlight>
                  <a:srgbClr val="FFFFFF"/>
                </a:highlight>
                <a:latin typeface="Courier New"/>
                <a:ea typeface="Courier New"/>
                <a:cs typeface="Courier New"/>
                <a:sym typeface="Courier New"/>
              </a:rPr>
              <a:t>-0.5</a:t>
            </a:r>
            <a:r>
              <a:rPr lang="en-US"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marR="0" rtl="0" algn="l">
              <a:lnSpc>
                <a:spcPct val="90000"/>
              </a:lnSpc>
              <a:spcBef>
                <a:spcPts val="500"/>
              </a:spcBef>
              <a:spcAft>
                <a:spcPts val="0"/>
              </a:spcAft>
              <a:buNone/>
            </a:pPr>
            <a:r>
              <a:t/>
            </a:r>
            <a:endParaRPr>
              <a:solidFill>
                <a:schemeClr val="dk1"/>
              </a:solidFill>
            </a:endParaRPr>
          </a:p>
        </p:txBody>
      </p:sp>
      <p:pic>
        <p:nvPicPr>
          <p:cNvPr id="502" name="Google Shape;502;p53"/>
          <p:cNvPicPr preferRelativeResize="0"/>
          <p:nvPr/>
        </p:nvPicPr>
        <p:blipFill>
          <a:blip r:embed="rId4">
            <a:alphaModFix/>
          </a:blip>
          <a:stretch>
            <a:fillRect/>
          </a:stretch>
        </p:blipFill>
        <p:spPr>
          <a:xfrm>
            <a:off x="857575" y="2526550"/>
            <a:ext cx="6202249" cy="2431900"/>
          </a:xfrm>
          <a:prstGeom prst="rect">
            <a:avLst/>
          </a:prstGeom>
          <a:noFill/>
          <a:ln>
            <a:noFill/>
          </a:ln>
        </p:spPr>
      </p:pic>
      <p:pic>
        <p:nvPicPr>
          <p:cNvPr id="503" name="Google Shape;503;p53"/>
          <p:cNvPicPr preferRelativeResize="0"/>
          <p:nvPr/>
        </p:nvPicPr>
        <p:blipFill>
          <a:blip r:embed="rId5">
            <a:alphaModFix/>
          </a:blip>
          <a:stretch>
            <a:fillRect/>
          </a:stretch>
        </p:blipFill>
        <p:spPr>
          <a:xfrm>
            <a:off x="6925643" y="3221293"/>
            <a:ext cx="4133200" cy="2150250"/>
          </a:xfrm>
          <a:prstGeom prst="rect">
            <a:avLst/>
          </a:prstGeom>
          <a:noFill/>
          <a:ln>
            <a:noFill/>
          </a:ln>
        </p:spPr>
      </p:pic>
      <p:sp>
        <p:nvSpPr>
          <p:cNvPr id="504" name="Google Shape;504;p53"/>
          <p:cNvSpPr txBox="1"/>
          <p:nvPr/>
        </p:nvSpPr>
        <p:spPr>
          <a:xfrm>
            <a:off x="6926900" y="5401875"/>
            <a:ext cx="5109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https://twitter.com/neeratanden/status/1044623061524320257</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05" name="Google Shape;505;p53"/>
          <p:cNvSpPr txBox="1"/>
          <p:nvPr/>
        </p:nvSpPr>
        <p:spPr>
          <a:xfrm>
            <a:off x="857575" y="4921800"/>
            <a:ext cx="59151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http://web.archive.org/web/20200218103624if_/https://twitter.com/neeratanden/status/1044623061524320257</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06" name="Google Shape;506;p53"/>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507" name="Google Shape;507;p53"/>
          <p:cNvSpPr txBox="1"/>
          <p:nvPr/>
        </p:nvSpPr>
        <p:spPr>
          <a:xfrm>
            <a:off x="3977950" y="4750350"/>
            <a:ext cx="582900" cy="2229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11" name="Shape 511"/>
        <p:cNvGrpSpPr/>
        <p:nvPr/>
      </p:nvGrpSpPr>
      <p:grpSpPr>
        <a:xfrm>
          <a:off x="0" y="0"/>
          <a:ext cx="0" cy="0"/>
          <a:chOff x="0" y="0"/>
          <a:chExt cx="0" cy="0"/>
        </a:xfrm>
      </p:grpSpPr>
      <p:sp>
        <p:nvSpPr>
          <p:cNvPr id="512" name="Google Shape;512;p54"/>
          <p:cNvSpPr txBox="1"/>
          <p:nvPr>
            <p:ph type="title"/>
          </p:nvPr>
        </p:nvSpPr>
        <p:spPr>
          <a:xfrm>
            <a:off x="294790" y="3516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Deleted tweets with positive sentiment</a:t>
            </a:r>
            <a:endParaRPr>
              <a:solidFill>
                <a:schemeClr val="dk1"/>
              </a:solidFill>
            </a:endParaRPr>
          </a:p>
        </p:txBody>
      </p:sp>
      <p:sp>
        <p:nvSpPr>
          <p:cNvPr id="513" name="Google Shape;513;p54"/>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14" name="Google Shape;514;p54"/>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15" name="Google Shape;515;p54"/>
          <p:cNvSpPr txBox="1"/>
          <p:nvPr/>
        </p:nvSpPr>
        <p:spPr>
          <a:xfrm>
            <a:off x="463225" y="1527100"/>
            <a:ext cx="11309700" cy="45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16" name="Google Shape;516;p54"/>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517" name="Google Shape;517;p54"/>
          <p:cNvPicPr preferRelativeResize="0"/>
          <p:nvPr/>
        </p:nvPicPr>
        <p:blipFill>
          <a:blip r:embed="rId4">
            <a:alphaModFix/>
          </a:blip>
          <a:stretch>
            <a:fillRect/>
          </a:stretch>
        </p:blipFill>
        <p:spPr>
          <a:xfrm>
            <a:off x="118125" y="2403801"/>
            <a:ext cx="6723051" cy="2824300"/>
          </a:xfrm>
          <a:prstGeom prst="rect">
            <a:avLst/>
          </a:prstGeom>
          <a:noFill/>
          <a:ln>
            <a:noFill/>
          </a:ln>
        </p:spPr>
      </p:pic>
      <p:sp>
        <p:nvSpPr>
          <p:cNvPr id="518" name="Google Shape;518;p54"/>
          <p:cNvSpPr txBox="1"/>
          <p:nvPr/>
        </p:nvSpPr>
        <p:spPr>
          <a:xfrm>
            <a:off x="240350" y="1118338"/>
            <a:ext cx="11418600" cy="17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highlight>
                  <a:srgbClr val="FFFFFF"/>
                </a:highlight>
                <a:latin typeface="Century Gothic"/>
                <a:ea typeface="Century Gothic"/>
                <a:cs typeface="Century Gothic"/>
                <a:sym typeface="Century Gothic"/>
              </a:rPr>
              <a:t>Sample tweet-</a:t>
            </a:r>
            <a:endParaRPr sz="2400">
              <a:solidFill>
                <a:schemeClr val="dk1"/>
              </a:solidFill>
              <a:highlight>
                <a:srgbClr val="FFFFFF"/>
              </a:highlight>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a:highlight>
                  <a:srgbClr val="FFFFFF"/>
                </a:highlight>
                <a:latin typeface="Courier New"/>
                <a:ea typeface="Courier New"/>
                <a:cs typeface="Courier New"/>
                <a:sym typeface="Courier New"/>
              </a:rPr>
              <a:t>{'tweet_id': </a:t>
            </a:r>
            <a:r>
              <a:rPr b="1" lang="en-US">
                <a:highlight>
                  <a:srgbClr val="FFFFFF"/>
                </a:highlight>
                <a:latin typeface="Courier New"/>
                <a:ea typeface="Courier New"/>
                <a:cs typeface="Courier New"/>
                <a:sym typeface="Courier New"/>
              </a:rPr>
              <a:t>1324362669726511107</a:t>
            </a:r>
            <a:r>
              <a:rPr lang="en-US">
                <a:highlight>
                  <a:srgbClr val="FFFFFF"/>
                </a:highlight>
                <a:latin typeface="Courier New"/>
                <a:ea typeface="Courier New"/>
                <a:cs typeface="Courier New"/>
                <a:sym typeface="Courier New"/>
              </a:rPr>
              <a:t>, 'tweet_text': '</a:t>
            </a:r>
            <a:r>
              <a:rPr b="1" lang="en-US">
                <a:highlight>
                  <a:srgbClr val="FFFFFF"/>
                </a:highlight>
                <a:latin typeface="Courier New"/>
                <a:ea typeface="Courier New"/>
                <a:cs typeface="Courier New"/>
                <a:sym typeface="Courier New"/>
              </a:rPr>
              <a:t>Huge</a:t>
            </a:r>
            <a:r>
              <a:rPr lang="en-US">
                <a:highlight>
                  <a:srgbClr val="FFFFFF"/>
                </a:highlight>
                <a:latin typeface="Courier New"/>
                <a:ea typeface="Courier New"/>
                <a:cs typeface="Courier New"/>
                <a:sym typeface="Courier New"/>
              </a:rPr>
              <a:t>!!https://twitter.com/bluestein/status/1324360112190951424\xa0…', 'sentiment': '</a:t>
            </a:r>
            <a:r>
              <a:rPr b="1" lang="en-US">
                <a:highlight>
                  <a:srgbClr val="FFFFFF"/>
                </a:highlight>
                <a:latin typeface="Courier New"/>
                <a:ea typeface="Courier New"/>
                <a:cs typeface="Courier New"/>
                <a:sym typeface="Courier New"/>
              </a:rPr>
              <a:t>positive</a:t>
            </a:r>
            <a:r>
              <a:rPr lang="en-US">
                <a:highlight>
                  <a:srgbClr val="FFFFFF"/>
                </a:highlight>
                <a:latin typeface="Courier New"/>
                <a:ea typeface="Courier New"/>
                <a:cs typeface="Courier New"/>
                <a:sym typeface="Courier New"/>
              </a:rPr>
              <a:t>', 'polarity': </a:t>
            </a:r>
            <a:r>
              <a:rPr b="1" lang="en-US">
                <a:highlight>
                  <a:srgbClr val="FFFFFF"/>
                </a:highlight>
                <a:latin typeface="Courier New"/>
                <a:ea typeface="Courier New"/>
                <a:cs typeface="Courier New"/>
                <a:sym typeface="Courier New"/>
              </a:rPr>
              <a:t>0.4</a:t>
            </a:r>
            <a:r>
              <a:rPr lang="en-US">
                <a:highlight>
                  <a:srgbClr val="FFFFFF"/>
                </a:highlight>
                <a:latin typeface="Courier New"/>
                <a:ea typeface="Courier New"/>
                <a:cs typeface="Courier New"/>
                <a:sym typeface="Courier New"/>
              </a:rPr>
              <a:t>}</a:t>
            </a:r>
            <a:endParaRPr>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a:highlight>
                  <a:srgbClr val="FFFFFF"/>
                </a:highlight>
                <a:latin typeface="Courier New"/>
                <a:ea typeface="Courier New"/>
                <a:cs typeface="Courier New"/>
                <a:sym typeface="Courier New"/>
              </a:rPr>
              <a:t>}</a:t>
            </a:r>
            <a:endParaRPr>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19" name="Google Shape;519;p54"/>
          <p:cNvPicPr preferRelativeResize="0"/>
          <p:nvPr/>
        </p:nvPicPr>
        <p:blipFill>
          <a:blip r:embed="rId5">
            <a:alphaModFix/>
          </a:blip>
          <a:stretch>
            <a:fillRect/>
          </a:stretch>
        </p:blipFill>
        <p:spPr>
          <a:xfrm>
            <a:off x="6743775" y="3318132"/>
            <a:ext cx="4608225" cy="2267817"/>
          </a:xfrm>
          <a:prstGeom prst="rect">
            <a:avLst/>
          </a:prstGeom>
          <a:noFill/>
          <a:ln>
            <a:noFill/>
          </a:ln>
        </p:spPr>
      </p:pic>
      <p:sp>
        <p:nvSpPr>
          <p:cNvPr id="520" name="Google Shape;520;p54"/>
          <p:cNvSpPr txBox="1"/>
          <p:nvPr/>
        </p:nvSpPr>
        <p:spPr>
          <a:xfrm>
            <a:off x="137475" y="5316150"/>
            <a:ext cx="6606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http://web.archive.org/web/20201105144805/https://twitter.com/neeratanden/status/1324362669726511107</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21" name="Google Shape;521;p54"/>
          <p:cNvSpPr txBox="1"/>
          <p:nvPr/>
        </p:nvSpPr>
        <p:spPr>
          <a:xfrm>
            <a:off x="6743775" y="5585938"/>
            <a:ext cx="4915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https://twitter.com/neeratanden/status/1324362669726511107</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22" name="Google Shape;522;p54"/>
          <p:cNvSpPr txBox="1"/>
          <p:nvPr/>
        </p:nvSpPr>
        <p:spPr>
          <a:xfrm>
            <a:off x="3412175" y="4544625"/>
            <a:ext cx="754500" cy="3942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26" name="Shape 526"/>
        <p:cNvGrpSpPr/>
        <p:nvPr/>
      </p:nvGrpSpPr>
      <p:grpSpPr>
        <a:xfrm>
          <a:off x="0" y="0"/>
          <a:ext cx="0" cy="0"/>
          <a:chOff x="0" y="0"/>
          <a:chExt cx="0" cy="0"/>
        </a:xfrm>
      </p:grpSpPr>
      <p:sp>
        <p:nvSpPr>
          <p:cNvPr id="527" name="Google Shape;527;p55"/>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Deleted tweets with neutral sentiment</a:t>
            </a:r>
            <a:endParaRPr/>
          </a:p>
        </p:txBody>
      </p:sp>
      <p:sp>
        <p:nvSpPr>
          <p:cNvPr id="528" name="Google Shape;528;p55"/>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29" name="Google Shape;529;p55"/>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30" name="Google Shape;530;p55"/>
          <p:cNvSpPr txBox="1"/>
          <p:nvPr/>
        </p:nvSpPr>
        <p:spPr>
          <a:xfrm>
            <a:off x="548950" y="1424225"/>
            <a:ext cx="110415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Century Gothic"/>
                <a:ea typeface="Century Gothic"/>
                <a:cs typeface="Century Gothic"/>
                <a:sym typeface="Century Gothic"/>
              </a:rPr>
              <a:t>Sample tweet-</a:t>
            </a:r>
            <a:endParaRPr sz="24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a:latin typeface="Courier New"/>
                <a:ea typeface="Courier New"/>
                <a:cs typeface="Courier New"/>
                <a:sym typeface="Courier New"/>
              </a:rPr>
              <a:t>{'tweet_id': </a:t>
            </a:r>
            <a:r>
              <a:rPr b="1" lang="en-US">
                <a:latin typeface="Courier New"/>
                <a:ea typeface="Courier New"/>
                <a:cs typeface="Courier New"/>
                <a:sym typeface="Courier New"/>
              </a:rPr>
              <a:t>1307647483670077440</a:t>
            </a:r>
            <a:r>
              <a:rPr lang="en-US">
                <a:latin typeface="Courier New"/>
                <a:ea typeface="Courier New"/>
                <a:cs typeface="Courier New"/>
                <a:sym typeface="Courier New"/>
              </a:rPr>
              <a:t>, 'tweet_text': 'This is not what they said 4 years ago! They didn’t say we have the power to stall so we will. They said it was too close to an election. Voters believed them. Pollster polled the question. What are you even doing here?  You’re rationalizing their excuses.', 'sentiment': '</a:t>
            </a:r>
            <a:r>
              <a:rPr b="1" lang="en-US">
                <a:latin typeface="Courier New"/>
                <a:ea typeface="Courier New"/>
                <a:cs typeface="Courier New"/>
                <a:sym typeface="Courier New"/>
              </a:rPr>
              <a:t>neutral</a:t>
            </a:r>
            <a:r>
              <a:rPr lang="en-US">
                <a:latin typeface="Courier New"/>
                <a:ea typeface="Courier New"/>
                <a:cs typeface="Courier New"/>
                <a:sym typeface="Courier New"/>
              </a:rPr>
              <a:t>', </a:t>
            </a:r>
            <a:r>
              <a:rPr lang="en-US">
                <a:highlight>
                  <a:srgbClr val="FFFFFF"/>
                </a:highlight>
                <a:latin typeface="Courier New"/>
                <a:ea typeface="Courier New"/>
                <a:cs typeface="Courier New"/>
                <a:sym typeface="Courier New"/>
              </a:rPr>
              <a:t>'polarity': </a:t>
            </a:r>
            <a:r>
              <a:rPr b="1" lang="en-US">
                <a:highlight>
                  <a:srgbClr val="FFFFFF"/>
                </a:highlight>
                <a:latin typeface="Courier New"/>
                <a:ea typeface="Courier New"/>
                <a:cs typeface="Courier New"/>
                <a:sym typeface="Courier New"/>
              </a:rPr>
              <a:t>0.0</a:t>
            </a:r>
            <a:r>
              <a:rPr lang="en-US">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
        <p:nvSpPr>
          <p:cNvPr id="531" name="Google Shape;531;p55"/>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532" name="Google Shape;532;p55"/>
          <p:cNvPicPr preferRelativeResize="0"/>
          <p:nvPr/>
        </p:nvPicPr>
        <p:blipFill>
          <a:blip r:embed="rId4">
            <a:alphaModFix/>
          </a:blip>
          <a:stretch>
            <a:fillRect/>
          </a:stretch>
        </p:blipFill>
        <p:spPr>
          <a:xfrm>
            <a:off x="681175" y="2713025"/>
            <a:ext cx="5279965" cy="3025250"/>
          </a:xfrm>
          <a:prstGeom prst="rect">
            <a:avLst/>
          </a:prstGeom>
          <a:noFill/>
          <a:ln>
            <a:noFill/>
          </a:ln>
        </p:spPr>
      </p:pic>
      <p:pic>
        <p:nvPicPr>
          <p:cNvPr id="533" name="Google Shape;533;p55"/>
          <p:cNvPicPr preferRelativeResize="0"/>
          <p:nvPr/>
        </p:nvPicPr>
        <p:blipFill>
          <a:blip r:embed="rId5">
            <a:alphaModFix/>
          </a:blip>
          <a:stretch>
            <a:fillRect/>
          </a:stretch>
        </p:blipFill>
        <p:spPr>
          <a:xfrm>
            <a:off x="5966111" y="4006302"/>
            <a:ext cx="3909624" cy="1772750"/>
          </a:xfrm>
          <a:prstGeom prst="rect">
            <a:avLst/>
          </a:prstGeom>
          <a:noFill/>
          <a:ln>
            <a:noFill/>
          </a:ln>
        </p:spPr>
      </p:pic>
      <p:sp>
        <p:nvSpPr>
          <p:cNvPr id="534" name="Google Shape;534;p55"/>
          <p:cNvSpPr txBox="1"/>
          <p:nvPr/>
        </p:nvSpPr>
        <p:spPr>
          <a:xfrm>
            <a:off x="686125" y="5779050"/>
            <a:ext cx="52800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http://web.archive.org/web/20200920114848/https://twitter.com/neeratanden/status/1307647483670077440</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35" name="Google Shape;535;p55"/>
          <p:cNvSpPr txBox="1"/>
          <p:nvPr/>
        </p:nvSpPr>
        <p:spPr>
          <a:xfrm>
            <a:off x="6033033" y="5809350"/>
            <a:ext cx="37758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https://twitter.com/neeratanden/status/1307647483670077440</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36" name="Google Shape;536;p55"/>
          <p:cNvSpPr txBox="1"/>
          <p:nvPr/>
        </p:nvSpPr>
        <p:spPr>
          <a:xfrm>
            <a:off x="3343600" y="5178975"/>
            <a:ext cx="548700" cy="2400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37" name="Google Shape;537;p55"/>
          <p:cNvSpPr txBox="1"/>
          <p:nvPr/>
        </p:nvSpPr>
        <p:spPr>
          <a:xfrm>
            <a:off x="6033025" y="2671750"/>
            <a:ext cx="5662800" cy="11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entury Gothic"/>
                <a:ea typeface="Century Gothic"/>
                <a:cs typeface="Century Gothic"/>
                <a:sym typeface="Century Gothic"/>
              </a:rPr>
              <a:t>The result here is neutral as the text does not have inflammatory words</a:t>
            </a:r>
            <a:endParaRPr sz="2100">
              <a:solidFill>
                <a:schemeClr val="dk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41" name="Shape 541"/>
        <p:cNvGrpSpPr/>
        <p:nvPr/>
      </p:nvGrpSpPr>
      <p:grpSpPr>
        <a:xfrm>
          <a:off x="0" y="0"/>
          <a:ext cx="0" cy="0"/>
          <a:chOff x="0" y="0"/>
          <a:chExt cx="0" cy="0"/>
        </a:xfrm>
      </p:grpSpPr>
      <p:sp>
        <p:nvSpPr>
          <p:cNvPr id="542" name="Google Shape;542;p56"/>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Sentiment analysis is not 100% accurate</a:t>
            </a:r>
            <a:endParaRPr>
              <a:solidFill>
                <a:schemeClr val="dk1"/>
              </a:solidFill>
            </a:endParaRPr>
          </a:p>
        </p:txBody>
      </p:sp>
      <p:sp>
        <p:nvSpPr>
          <p:cNvPr id="543" name="Google Shape;543;p56"/>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44" name="Google Shape;544;p56"/>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45" name="Google Shape;545;p56"/>
          <p:cNvSpPr txBox="1"/>
          <p:nvPr/>
        </p:nvSpPr>
        <p:spPr>
          <a:xfrm>
            <a:off x="548950" y="1424225"/>
            <a:ext cx="11041500" cy="40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entury Gothic"/>
                <a:ea typeface="Century Gothic"/>
                <a:cs typeface="Century Gothic"/>
                <a:sym typeface="Century Gothic"/>
              </a:rPr>
              <a:t>We cannot rely on sentiment analysis completely due to these factors:</a:t>
            </a:r>
            <a:endParaRPr sz="2400">
              <a:latin typeface="Century Gothic"/>
              <a:ea typeface="Century Gothic"/>
              <a:cs typeface="Century Gothic"/>
              <a:sym typeface="Century Gothic"/>
            </a:endParaRPr>
          </a:p>
          <a:p>
            <a:pPr indent="0" lvl="0" marL="0" rtl="0" algn="l">
              <a:spcBef>
                <a:spcPts val="0"/>
              </a:spcBef>
              <a:spcAft>
                <a:spcPts val="0"/>
              </a:spcAft>
              <a:buNone/>
            </a:pPr>
            <a:r>
              <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The context of the sentence</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Sentence ambiguity </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Sarcasm</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Comparative statements</a:t>
            </a:r>
            <a:endParaRPr sz="2400">
              <a:latin typeface="Century Gothic"/>
              <a:ea typeface="Century Gothic"/>
              <a:cs typeface="Century Gothic"/>
              <a:sym typeface="Century Gothic"/>
            </a:endParaRPr>
          </a:p>
        </p:txBody>
      </p:sp>
      <p:sp>
        <p:nvSpPr>
          <p:cNvPr id="546" name="Google Shape;546;p56"/>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547" name="Google Shape;547;p56"/>
          <p:cNvSpPr txBox="1"/>
          <p:nvPr/>
        </p:nvSpPr>
        <p:spPr>
          <a:xfrm>
            <a:off x="548950" y="5607600"/>
            <a:ext cx="10972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https://brnrd.me/posts/sentiment-analysis-never-accurate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51" name="Shape 551"/>
        <p:cNvGrpSpPr/>
        <p:nvPr/>
      </p:nvGrpSpPr>
      <p:grpSpPr>
        <a:xfrm>
          <a:off x="0" y="0"/>
          <a:ext cx="0" cy="0"/>
          <a:chOff x="0" y="0"/>
          <a:chExt cx="0" cy="0"/>
        </a:xfrm>
      </p:grpSpPr>
      <p:sp>
        <p:nvSpPr>
          <p:cNvPr id="552" name="Google Shape;552;p57"/>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solidFill>
                  <a:schemeClr val="dk1"/>
                </a:solidFill>
              </a:rPr>
              <a:t>Percentage of tweets that fall into the three different categories</a:t>
            </a:r>
            <a:endParaRPr/>
          </a:p>
        </p:txBody>
      </p:sp>
      <p:sp>
        <p:nvSpPr>
          <p:cNvPr id="553" name="Google Shape;553;p57"/>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54" name="Google Shape;554;p57"/>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55" name="Google Shape;555;p57"/>
          <p:cNvSpPr txBox="1"/>
          <p:nvPr/>
        </p:nvSpPr>
        <p:spPr>
          <a:xfrm>
            <a:off x="441150" y="1835700"/>
            <a:ext cx="11041500" cy="3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sz="2400">
                <a:latin typeface="Century Gothic"/>
                <a:ea typeface="Century Gothic"/>
                <a:cs typeface="Century Gothic"/>
                <a:sym typeface="Century Gothic"/>
              </a:rPr>
              <a:t>Tweets with positive sentiment- 40.47% (approx.)</a:t>
            </a:r>
            <a:endParaRPr sz="2400">
              <a:latin typeface="Century Gothic"/>
              <a:ea typeface="Century Gothic"/>
              <a:cs typeface="Century Gothic"/>
              <a:sym typeface="Century Gothic"/>
            </a:endParaRPr>
          </a:p>
          <a:p>
            <a:pPr indent="0" lvl="0" marL="0" rtl="0" algn="l">
              <a:spcBef>
                <a:spcPts val="0"/>
              </a:spcBef>
              <a:spcAft>
                <a:spcPts val="0"/>
              </a:spcAft>
              <a:buNone/>
            </a:pPr>
            <a:r>
              <a:t/>
            </a:r>
            <a:endParaRPr sz="2400">
              <a:latin typeface="Century Gothic"/>
              <a:ea typeface="Century Gothic"/>
              <a:cs typeface="Century Gothic"/>
              <a:sym typeface="Century Gothic"/>
            </a:endParaRPr>
          </a:p>
          <a:p>
            <a:pPr indent="0" lvl="0" marL="0" rtl="0" algn="l">
              <a:spcBef>
                <a:spcPts val="0"/>
              </a:spcBef>
              <a:spcAft>
                <a:spcPts val="0"/>
              </a:spcAft>
              <a:buNone/>
            </a:pPr>
            <a:r>
              <a:rPr lang="en-US" sz="2400">
                <a:latin typeface="Century Gothic"/>
                <a:ea typeface="Century Gothic"/>
                <a:cs typeface="Century Gothic"/>
                <a:sym typeface="Century Gothic"/>
              </a:rPr>
              <a:t>Tweets with negative sentiment- 24.47% (approx.)</a:t>
            </a:r>
            <a:endParaRPr sz="2400">
              <a:latin typeface="Century Gothic"/>
              <a:ea typeface="Century Gothic"/>
              <a:cs typeface="Century Gothic"/>
              <a:sym typeface="Century Gothic"/>
            </a:endParaRPr>
          </a:p>
          <a:p>
            <a:pPr indent="0" lvl="0" marL="0" rtl="0" algn="l">
              <a:spcBef>
                <a:spcPts val="0"/>
              </a:spcBef>
              <a:spcAft>
                <a:spcPts val="0"/>
              </a:spcAft>
              <a:buNone/>
            </a:pPr>
            <a:r>
              <a:t/>
            </a:r>
            <a:endParaRPr sz="2400">
              <a:latin typeface="Century Gothic"/>
              <a:ea typeface="Century Gothic"/>
              <a:cs typeface="Century Gothic"/>
              <a:sym typeface="Century Gothic"/>
            </a:endParaRPr>
          </a:p>
          <a:p>
            <a:pPr indent="0" lvl="0" marL="0" rtl="0" algn="l">
              <a:spcBef>
                <a:spcPts val="0"/>
              </a:spcBef>
              <a:spcAft>
                <a:spcPts val="0"/>
              </a:spcAft>
              <a:buNone/>
            </a:pPr>
            <a:r>
              <a:rPr lang="en-US" sz="2400">
                <a:latin typeface="Century Gothic"/>
                <a:ea typeface="Century Gothic"/>
                <a:cs typeface="Century Gothic"/>
                <a:sym typeface="Century Gothic"/>
              </a:rPr>
              <a:t>Tweets with neutral sentiment- 35.06% (approx.)</a:t>
            </a:r>
            <a:endParaRPr sz="2400">
              <a:latin typeface="Century Gothic"/>
              <a:ea typeface="Century Gothic"/>
              <a:cs typeface="Century Gothic"/>
              <a:sym typeface="Century Gothic"/>
            </a:endParaRPr>
          </a:p>
          <a:p>
            <a:pPr indent="0" lvl="0" marL="0" rtl="0" algn="l">
              <a:spcBef>
                <a:spcPts val="0"/>
              </a:spcBef>
              <a:spcAft>
                <a:spcPts val="0"/>
              </a:spcAft>
              <a:buNone/>
            </a:pPr>
            <a:r>
              <a:t/>
            </a:r>
            <a:endParaRPr sz="2400">
              <a:latin typeface="Century Gothic"/>
              <a:ea typeface="Century Gothic"/>
              <a:cs typeface="Century Gothic"/>
              <a:sym typeface="Century Gothic"/>
            </a:endParaRPr>
          </a:p>
        </p:txBody>
      </p:sp>
      <p:sp>
        <p:nvSpPr>
          <p:cNvPr id="556" name="Google Shape;556;p57"/>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42" name="Shape 342"/>
        <p:cNvGrpSpPr/>
        <p:nvPr/>
      </p:nvGrpSpPr>
      <p:grpSpPr>
        <a:xfrm>
          <a:off x="0" y="0"/>
          <a:ext cx="0" cy="0"/>
          <a:chOff x="0" y="0"/>
          <a:chExt cx="0" cy="0"/>
        </a:xfrm>
      </p:grpSpPr>
      <p:sp>
        <p:nvSpPr>
          <p:cNvPr id="343" name="Google Shape;343;p40"/>
          <p:cNvSpPr txBox="1"/>
          <p:nvPr>
            <p:ph idx="1" type="body"/>
          </p:nvPr>
        </p:nvSpPr>
        <p:spPr>
          <a:xfrm>
            <a:off x="441150" y="1496811"/>
            <a:ext cx="11309700" cy="3998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Noto Sans Symbols"/>
              <a:buNone/>
            </a:pPr>
            <a:r>
              <a:rPr i="1" lang="en-US" sz="3600">
                <a:solidFill>
                  <a:srgbClr val="1C4587"/>
                </a:solidFill>
                <a:highlight>
                  <a:srgbClr val="FFFFFF"/>
                </a:highlight>
              </a:rPr>
              <a:t>“The problem with tweets is that your friends never remember them. But your enemies never forget them.”</a:t>
            </a:r>
            <a:endParaRPr i="1" sz="3600">
              <a:solidFill>
                <a:srgbClr val="1C4587"/>
              </a:solidFill>
              <a:highlight>
                <a:srgbClr val="FFFFFF"/>
              </a:highlight>
            </a:endParaRPr>
          </a:p>
          <a:p>
            <a:pPr indent="0" lvl="0" marL="0" marR="0" rtl="0" algn="l">
              <a:lnSpc>
                <a:spcPct val="90000"/>
              </a:lnSpc>
              <a:spcBef>
                <a:spcPts val="0"/>
              </a:spcBef>
              <a:spcAft>
                <a:spcPts val="0"/>
              </a:spcAft>
              <a:buClr>
                <a:schemeClr val="accent1"/>
              </a:buClr>
              <a:buSzPts val="2400"/>
              <a:buFont typeface="Noto Sans Symbols"/>
              <a:buNone/>
            </a:pPr>
            <a:r>
              <a:rPr lang="en-US" sz="3200">
                <a:solidFill>
                  <a:srgbClr val="2A2A2A"/>
                </a:solidFill>
                <a:highlight>
                  <a:srgbClr val="FFFFFF"/>
                </a:highlight>
              </a:rPr>
              <a:t>                                                            </a:t>
            </a:r>
            <a:endParaRPr sz="3200">
              <a:solidFill>
                <a:srgbClr val="2A2A2A"/>
              </a:solidFill>
              <a:highlight>
                <a:srgbClr val="FFFFFF"/>
              </a:highlight>
            </a:endParaRPr>
          </a:p>
          <a:p>
            <a:pPr indent="0" lvl="0" marL="0" marR="0" rtl="0" algn="l">
              <a:lnSpc>
                <a:spcPct val="90000"/>
              </a:lnSpc>
              <a:spcBef>
                <a:spcPts val="0"/>
              </a:spcBef>
              <a:spcAft>
                <a:spcPts val="0"/>
              </a:spcAft>
              <a:buClr>
                <a:schemeClr val="accent1"/>
              </a:buClr>
              <a:buSzPts val="2400"/>
              <a:buFont typeface="Noto Sans Symbols"/>
              <a:buNone/>
            </a:pPr>
            <a:r>
              <a:rPr lang="en-US" sz="3200">
                <a:solidFill>
                  <a:srgbClr val="2A2A2A"/>
                </a:solidFill>
                <a:highlight>
                  <a:srgbClr val="FFFFFF"/>
                </a:highlight>
              </a:rPr>
              <a:t>                                                -</a:t>
            </a:r>
            <a:r>
              <a:rPr lang="en-US" sz="2300">
                <a:solidFill>
                  <a:srgbClr val="2A2A2A"/>
                </a:solidFill>
                <a:highlight>
                  <a:srgbClr val="FFFFFF"/>
                </a:highlight>
              </a:rPr>
              <a:t>Paul Mulshine|Star-Ledger Columnist</a:t>
            </a:r>
            <a:endParaRPr sz="3200">
              <a:solidFill>
                <a:srgbClr val="2A2A2A"/>
              </a:solidFill>
              <a:highlight>
                <a:srgbClr val="FFFFFF"/>
              </a:highlight>
            </a:endParaRPr>
          </a:p>
          <a:p>
            <a:pPr indent="0" lvl="0" marL="0" marR="0" rtl="0" algn="ctr">
              <a:lnSpc>
                <a:spcPct val="90000"/>
              </a:lnSpc>
              <a:spcBef>
                <a:spcPts val="0"/>
              </a:spcBef>
              <a:spcAft>
                <a:spcPts val="0"/>
              </a:spcAft>
              <a:buNone/>
            </a:pPr>
            <a:r>
              <a:t/>
            </a:r>
            <a:endParaRPr sz="2300">
              <a:solidFill>
                <a:srgbClr val="2A2A2A"/>
              </a:solidFill>
              <a:highlight>
                <a:srgbClr val="FFFFFF"/>
              </a:highlight>
            </a:endParaRPr>
          </a:p>
          <a:p>
            <a:pPr indent="0" lvl="0" marL="0" marR="0" rtl="0" algn="ctr">
              <a:lnSpc>
                <a:spcPct val="90000"/>
              </a:lnSpc>
              <a:spcBef>
                <a:spcPts val="0"/>
              </a:spcBef>
              <a:spcAft>
                <a:spcPts val="0"/>
              </a:spcAft>
              <a:buNone/>
            </a:pPr>
            <a:r>
              <a:t/>
            </a:r>
            <a:endParaRPr sz="2300">
              <a:solidFill>
                <a:srgbClr val="2A2A2A"/>
              </a:solidFill>
              <a:highlight>
                <a:srgbClr val="FFFFFF"/>
              </a:highlight>
            </a:endParaRPr>
          </a:p>
          <a:p>
            <a:pPr indent="0" lvl="0" marL="457200" marR="0" rtl="0" algn="ctr">
              <a:lnSpc>
                <a:spcPct val="90000"/>
              </a:lnSpc>
              <a:spcBef>
                <a:spcPts val="0"/>
              </a:spcBef>
              <a:spcAft>
                <a:spcPts val="0"/>
              </a:spcAft>
              <a:buNone/>
            </a:pPr>
            <a:r>
              <a:t/>
            </a:r>
            <a:endParaRPr sz="2300">
              <a:solidFill>
                <a:srgbClr val="2A2A2A"/>
              </a:solidFill>
              <a:highlight>
                <a:srgbClr val="FFFFFF"/>
              </a:highlight>
            </a:endParaRPr>
          </a:p>
          <a:p>
            <a:pPr indent="0" lvl="0" marL="457200" marR="0" rtl="0" algn="ctr">
              <a:lnSpc>
                <a:spcPct val="90000"/>
              </a:lnSpc>
              <a:spcBef>
                <a:spcPts val="0"/>
              </a:spcBef>
              <a:spcAft>
                <a:spcPts val="0"/>
              </a:spcAft>
              <a:buNone/>
            </a:pPr>
            <a:r>
              <a:rPr lang="en-US" sz="2300">
                <a:solidFill>
                  <a:srgbClr val="2A2A2A"/>
                </a:solidFill>
                <a:highlight>
                  <a:srgbClr val="FFFFFF"/>
                </a:highlight>
              </a:rPr>
              <a:t>                                                                                                                                          </a:t>
            </a:r>
            <a:endParaRPr sz="2300">
              <a:solidFill>
                <a:srgbClr val="2A2A2A"/>
              </a:solidFill>
              <a:highlight>
                <a:srgbClr val="FFFFFF"/>
              </a:highlight>
            </a:endParaRPr>
          </a:p>
        </p:txBody>
      </p:sp>
      <p:sp>
        <p:nvSpPr>
          <p:cNvPr id="344" name="Google Shape;344;p40"/>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345" name="Google Shape;345;p40"/>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346" name="Google Shape;346;p40"/>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347" name="Google Shape;347;p40"/>
          <p:cNvSpPr txBox="1"/>
          <p:nvPr/>
        </p:nvSpPr>
        <p:spPr>
          <a:xfrm>
            <a:off x="291775" y="5419000"/>
            <a:ext cx="117273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https://www.nj.com/opinion/2020/12/revenge-is-tweet-phil-murphys-beltway-crony-learns-after-her-posts-comes-back-to-haunt-her-mulshine.html</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60" name="Shape 560"/>
        <p:cNvGrpSpPr/>
        <p:nvPr/>
      </p:nvGrpSpPr>
      <p:grpSpPr>
        <a:xfrm>
          <a:off x="0" y="0"/>
          <a:ext cx="0" cy="0"/>
          <a:chOff x="0" y="0"/>
          <a:chExt cx="0" cy="0"/>
        </a:xfrm>
      </p:grpSpPr>
      <p:sp>
        <p:nvSpPr>
          <p:cNvPr id="561" name="Google Shape;561;p58"/>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Takeaways</a:t>
            </a:r>
            <a:endParaRPr>
              <a:solidFill>
                <a:schemeClr val="dk1"/>
              </a:solidFill>
            </a:endParaRPr>
          </a:p>
        </p:txBody>
      </p:sp>
      <p:sp>
        <p:nvSpPr>
          <p:cNvPr id="562" name="Google Shape;562;p58"/>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63" name="Google Shape;563;p58"/>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64" name="Google Shape;564;p58"/>
          <p:cNvSpPr txBox="1"/>
          <p:nvPr/>
        </p:nvSpPr>
        <p:spPr>
          <a:xfrm>
            <a:off x="548950" y="1424225"/>
            <a:ext cx="11041500" cy="4094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Neera </a:t>
            </a:r>
            <a:r>
              <a:rPr lang="en-US" sz="2400">
                <a:latin typeface="Century Gothic"/>
                <a:ea typeface="Century Gothic"/>
                <a:cs typeface="Century Gothic"/>
                <a:sym typeface="Century Gothic"/>
              </a:rPr>
              <a:t>Tanden’s</a:t>
            </a:r>
            <a:r>
              <a:rPr lang="en-US" sz="2400">
                <a:latin typeface="Century Gothic"/>
                <a:ea typeface="Century Gothic"/>
                <a:cs typeface="Century Gothic"/>
                <a:sym typeface="Century Gothic"/>
              </a:rPr>
              <a:t> Twitter account is </a:t>
            </a:r>
            <a:r>
              <a:rPr lang="en-US" sz="2400">
                <a:latin typeface="Century Gothic"/>
                <a:ea typeface="Century Gothic"/>
                <a:cs typeface="Century Gothic"/>
                <a:sym typeface="Century Gothic"/>
              </a:rPr>
              <a:t>archived well</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Now that her future job depends on their approval, </a:t>
            </a:r>
            <a:r>
              <a:rPr lang="en-US" sz="2400">
                <a:latin typeface="Century Gothic"/>
                <a:ea typeface="Century Gothic"/>
                <a:cs typeface="Century Gothic"/>
                <a:sym typeface="Century Gothic"/>
              </a:rPr>
              <a:t>Neera Tanden has deleted tweets that were critical of U.S. senators</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Neera Tanden deleted tweet that supported MJ Hegar (Democrat) after she lost to John Cornyn</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Neera Tanden has deleted tweets that targeted U.S. senator Bernie Sanders who is a part-time Democrat</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Sentiment analysis shows that 24.47% (approx.) of tweets deleted by Neera Tanden were negative</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We cannot rely on sentiment analysis completely due to factors like context, sentence ambiguity, </a:t>
            </a:r>
            <a:r>
              <a:rPr lang="en-US" sz="2400">
                <a:latin typeface="Century Gothic"/>
                <a:ea typeface="Century Gothic"/>
                <a:cs typeface="Century Gothic"/>
                <a:sym typeface="Century Gothic"/>
              </a:rPr>
              <a:t>sarcasm, and comparative statements</a:t>
            </a:r>
            <a:endParaRPr sz="2400">
              <a:latin typeface="Century Gothic"/>
              <a:ea typeface="Century Gothic"/>
              <a:cs typeface="Century Gothic"/>
              <a:sym typeface="Century Gothic"/>
            </a:endParaRPr>
          </a:p>
        </p:txBody>
      </p:sp>
      <p:sp>
        <p:nvSpPr>
          <p:cNvPr id="565" name="Google Shape;565;p58"/>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566" name="Google Shape;566;p58"/>
          <p:cNvSpPr txBox="1"/>
          <p:nvPr/>
        </p:nvSpPr>
        <p:spPr>
          <a:xfrm>
            <a:off x="548950" y="5607600"/>
            <a:ext cx="10972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https://brnrd.me/posts/sentiment-analysis-never-accurate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51" name="Shape 351"/>
        <p:cNvGrpSpPr/>
        <p:nvPr/>
      </p:nvGrpSpPr>
      <p:grpSpPr>
        <a:xfrm>
          <a:off x="0" y="0"/>
          <a:ext cx="0" cy="0"/>
          <a:chOff x="0" y="0"/>
          <a:chExt cx="0" cy="0"/>
        </a:xfrm>
      </p:grpSpPr>
      <p:sp>
        <p:nvSpPr>
          <p:cNvPr id="352" name="Google Shape;352;p41"/>
          <p:cNvSpPr txBox="1"/>
          <p:nvPr>
            <p:ph type="title"/>
          </p:nvPr>
        </p:nvSpPr>
        <p:spPr>
          <a:xfrm>
            <a:off x="439615" y="365126"/>
            <a:ext cx="11309839" cy="97130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Articles on which the presentation is based</a:t>
            </a:r>
            <a:endParaRPr/>
          </a:p>
        </p:txBody>
      </p:sp>
      <p:sp>
        <p:nvSpPr>
          <p:cNvPr id="353" name="Google Shape;353;p41"/>
          <p:cNvSpPr txBox="1"/>
          <p:nvPr>
            <p:ph idx="1" type="body"/>
          </p:nvPr>
        </p:nvSpPr>
        <p:spPr>
          <a:xfrm>
            <a:off x="439615" y="1468315"/>
            <a:ext cx="11309839" cy="470864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500"/>
              </a:spcBef>
              <a:spcAft>
                <a:spcPts val="0"/>
              </a:spcAft>
              <a:buNone/>
            </a:pPr>
            <a:r>
              <a:t/>
            </a:r>
            <a:endParaRPr/>
          </a:p>
        </p:txBody>
      </p:sp>
      <p:sp>
        <p:nvSpPr>
          <p:cNvPr id="354" name="Google Shape;354;p4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355" name="Google Shape;355;p41"/>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356" name="Google Shape;356;p41"/>
          <p:cNvSpPr txBox="1"/>
          <p:nvPr/>
        </p:nvSpPr>
        <p:spPr>
          <a:xfrm>
            <a:off x="325250" y="4891750"/>
            <a:ext cx="11538600" cy="10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http://web.archive.org/web/20201201200141/https://www.theguardian.com/us-news/2020/dec/01/neera-tanden-deletes-tweets-office-of-management-and-budget-nominee</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https://www.theguardian.com/us-news/2020/dec/01/neera-tanden-deletes-tweets-office-of-management-and-budget-nominee</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https://www.nj.com/opinion/2020/12/revenge-is-tweet-phil-murphys-beltway-crony-learns-after-her-posts-comes-back-to-haunt-her-mulshine.html</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https://www.thedailybeast.com/neera-tanden-mean-tweeted-gop-lawmakersuntil-she-needed-their-votes?ref=home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357" name="Google Shape;357;p41"/>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358" name="Google Shape;358;p41"/>
          <p:cNvPicPr preferRelativeResize="0"/>
          <p:nvPr/>
        </p:nvPicPr>
        <p:blipFill>
          <a:blip r:embed="rId8">
            <a:alphaModFix/>
          </a:blip>
          <a:stretch>
            <a:fillRect/>
          </a:stretch>
        </p:blipFill>
        <p:spPr>
          <a:xfrm>
            <a:off x="385250" y="1262575"/>
            <a:ext cx="6309212" cy="2044500"/>
          </a:xfrm>
          <a:prstGeom prst="rect">
            <a:avLst/>
          </a:prstGeom>
          <a:noFill/>
          <a:ln>
            <a:noFill/>
          </a:ln>
        </p:spPr>
      </p:pic>
      <p:pic>
        <p:nvPicPr>
          <p:cNvPr id="359" name="Google Shape;359;p41"/>
          <p:cNvPicPr preferRelativeResize="0"/>
          <p:nvPr/>
        </p:nvPicPr>
        <p:blipFill>
          <a:blip r:embed="rId9">
            <a:alphaModFix/>
          </a:blip>
          <a:stretch>
            <a:fillRect/>
          </a:stretch>
        </p:blipFill>
        <p:spPr>
          <a:xfrm>
            <a:off x="1799600" y="3714076"/>
            <a:ext cx="5966599" cy="1062350"/>
          </a:xfrm>
          <a:prstGeom prst="rect">
            <a:avLst/>
          </a:prstGeom>
          <a:noFill/>
          <a:ln>
            <a:noFill/>
          </a:ln>
        </p:spPr>
      </p:pic>
      <p:pic>
        <p:nvPicPr>
          <p:cNvPr id="360" name="Google Shape;360;p41"/>
          <p:cNvPicPr preferRelativeResize="0"/>
          <p:nvPr/>
        </p:nvPicPr>
        <p:blipFill>
          <a:blip r:embed="rId10">
            <a:alphaModFix/>
          </a:blip>
          <a:stretch>
            <a:fillRect/>
          </a:stretch>
        </p:blipFill>
        <p:spPr>
          <a:xfrm>
            <a:off x="6179975" y="1935413"/>
            <a:ext cx="5623874" cy="194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64" name="Shape 364"/>
        <p:cNvGrpSpPr/>
        <p:nvPr/>
      </p:nvGrpSpPr>
      <p:grpSpPr>
        <a:xfrm>
          <a:off x="0" y="0"/>
          <a:ext cx="0" cy="0"/>
          <a:chOff x="0" y="0"/>
          <a:chExt cx="0" cy="0"/>
        </a:xfrm>
      </p:grpSpPr>
      <p:sp>
        <p:nvSpPr>
          <p:cNvPr id="365" name="Google Shape;365;p42"/>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Who is Neera Tanden?</a:t>
            </a:r>
            <a:endParaRPr/>
          </a:p>
        </p:txBody>
      </p:sp>
      <p:sp>
        <p:nvSpPr>
          <p:cNvPr id="366" name="Google Shape;366;p42"/>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367" name="Google Shape;367;p42"/>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368" name="Google Shape;368;p42"/>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369" name="Google Shape;369;p42"/>
          <p:cNvPicPr preferRelativeResize="0"/>
          <p:nvPr/>
        </p:nvPicPr>
        <p:blipFill>
          <a:blip r:embed="rId4">
            <a:alphaModFix/>
          </a:blip>
          <a:stretch>
            <a:fillRect/>
          </a:stretch>
        </p:blipFill>
        <p:spPr>
          <a:xfrm>
            <a:off x="781400" y="1778800"/>
            <a:ext cx="4616650" cy="3017275"/>
          </a:xfrm>
          <a:prstGeom prst="rect">
            <a:avLst/>
          </a:prstGeom>
          <a:noFill/>
          <a:ln>
            <a:noFill/>
          </a:ln>
        </p:spPr>
      </p:pic>
      <p:sp>
        <p:nvSpPr>
          <p:cNvPr id="370" name="Google Shape;370;p42"/>
          <p:cNvSpPr txBox="1"/>
          <p:nvPr>
            <p:ph idx="1" type="body"/>
          </p:nvPr>
        </p:nvSpPr>
        <p:spPr>
          <a:xfrm>
            <a:off x="5469500" y="682850"/>
            <a:ext cx="6194400" cy="488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Noto Sans Symbols"/>
              <a:buNone/>
            </a:pPr>
            <a:r>
              <a:t/>
            </a:r>
            <a:endParaRPr/>
          </a:p>
          <a:p>
            <a:pPr indent="-342900" lvl="0" marL="342900" marR="0" rtl="0" algn="l">
              <a:lnSpc>
                <a:spcPct val="90000"/>
              </a:lnSpc>
              <a:spcBef>
                <a:spcPts val="1000"/>
              </a:spcBef>
              <a:spcAft>
                <a:spcPts val="0"/>
              </a:spcAft>
              <a:buClr>
                <a:schemeClr val="accent1"/>
              </a:buClr>
              <a:buSzPts val="2400"/>
              <a:buFont typeface="Noto Sans Symbols"/>
              <a:buChar char="▪"/>
            </a:pPr>
            <a:r>
              <a:rPr lang="en-US">
                <a:solidFill>
                  <a:schemeClr val="dk1"/>
                </a:solidFill>
              </a:rPr>
              <a:t>Neera Tanden is an American political consultant</a:t>
            </a:r>
            <a:endParaRPr sz="1400">
              <a:solidFill>
                <a:srgbClr val="000000"/>
              </a:solidFill>
              <a:latin typeface="Arial"/>
              <a:ea typeface="Arial"/>
              <a:cs typeface="Arial"/>
              <a:sym typeface="Arial"/>
            </a:endParaRPr>
          </a:p>
          <a:p>
            <a:pPr indent="-342900" lvl="0" marL="342900" rtl="0" algn="l">
              <a:spcBef>
                <a:spcPts val="1000"/>
              </a:spcBef>
              <a:spcAft>
                <a:spcPts val="0"/>
              </a:spcAft>
              <a:buClr>
                <a:schemeClr val="accent1"/>
              </a:buClr>
              <a:buSzPts val="2400"/>
              <a:buFont typeface="Noto Sans Symbols"/>
              <a:buChar char="▪"/>
            </a:pPr>
            <a:r>
              <a:rPr lang="en-US">
                <a:solidFill>
                  <a:schemeClr val="dk1"/>
                </a:solidFill>
              </a:rPr>
              <a:t>President of the Center of American Progress</a:t>
            </a:r>
            <a:endParaRPr sz="1400">
              <a:solidFill>
                <a:srgbClr val="000000"/>
              </a:solidFill>
              <a:latin typeface="Arial"/>
              <a:ea typeface="Arial"/>
              <a:cs typeface="Arial"/>
              <a:sym typeface="Arial"/>
            </a:endParaRPr>
          </a:p>
          <a:p>
            <a:pPr indent="-342900" lvl="0" marL="342900" rtl="0" algn="l">
              <a:spcBef>
                <a:spcPts val="1000"/>
              </a:spcBef>
              <a:spcAft>
                <a:spcPts val="0"/>
              </a:spcAft>
              <a:buClr>
                <a:schemeClr val="accent1"/>
              </a:buClr>
              <a:buSzPts val="2400"/>
              <a:buFont typeface="Noto Sans Symbols"/>
              <a:buChar char="▪"/>
            </a:pPr>
            <a:r>
              <a:rPr lang="en-US">
                <a:solidFill>
                  <a:schemeClr val="dk1"/>
                </a:solidFill>
              </a:rPr>
              <a:t>Joe Biden’s nominee for director of the White House </a:t>
            </a:r>
            <a:r>
              <a:rPr lang="en-US">
                <a:solidFill>
                  <a:schemeClr val="dk1"/>
                </a:solidFill>
              </a:rPr>
              <a:t>Office of Management and Budget</a:t>
            </a:r>
            <a:r>
              <a:rPr lang="en-US">
                <a:solidFill>
                  <a:schemeClr val="dk1"/>
                </a:solidFill>
              </a:rPr>
              <a:t> (OMB)</a:t>
            </a:r>
            <a:endParaRPr>
              <a:solidFill>
                <a:schemeClr val="dk1"/>
              </a:solidFill>
            </a:endParaRPr>
          </a:p>
          <a:p>
            <a:pPr indent="-342900" lvl="0" marL="342900" rtl="0" algn="l">
              <a:spcBef>
                <a:spcPts val="1000"/>
              </a:spcBef>
              <a:spcAft>
                <a:spcPts val="0"/>
              </a:spcAft>
              <a:buClr>
                <a:schemeClr val="dk1"/>
              </a:buClr>
              <a:buSzPts val="2400"/>
              <a:buFont typeface="Noto Sans Symbols"/>
              <a:buChar char="▪"/>
            </a:pPr>
            <a:r>
              <a:rPr lang="en-US">
                <a:solidFill>
                  <a:schemeClr val="dk1"/>
                </a:solidFill>
              </a:rPr>
              <a:t>The OMB position requires Senate confirmation</a:t>
            </a:r>
            <a:endParaRPr>
              <a:solidFill>
                <a:schemeClr val="dk1"/>
              </a:solidFill>
            </a:endParaRPr>
          </a:p>
          <a:p>
            <a:pPr indent="-342900" lvl="0" marL="342900" rtl="0" algn="l">
              <a:spcBef>
                <a:spcPts val="1000"/>
              </a:spcBef>
              <a:spcAft>
                <a:spcPts val="0"/>
              </a:spcAft>
              <a:buClr>
                <a:schemeClr val="dk1"/>
              </a:buClr>
              <a:buSzPts val="2400"/>
              <a:buFont typeface="Noto Sans Symbols"/>
              <a:buChar char="▪"/>
            </a:pPr>
            <a:r>
              <a:rPr lang="en-US">
                <a:solidFill>
                  <a:schemeClr val="dk1"/>
                </a:solidFill>
              </a:rPr>
              <a:t>Mitch McConnell, Susan Collins, John Cornyn, Bernie Sanders and David Perdue are some of the senators she has criticized</a:t>
            </a:r>
            <a:endParaRPr>
              <a:solidFill>
                <a:schemeClr val="dk1"/>
              </a:solidFill>
            </a:endParaRPr>
          </a:p>
          <a:p>
            <a:pPr indent="0" lvl="0" marL="342900" rtl="0" algn="l">
              <a:spcBef>
                <a:spcPts val="1000"/>
              </a:spcBef>
              <a:spcAft>
                <a:spcPts val="0"/>
              </a:spcAft>
              <a:buNone/>
            </a:pPr>
            <a:r>
              <a:t/>
            </a:r>
            <a:endParaRPr>
              <a:solidFill>
                <a:schemeClr val="dk1"/>
              </a:solidFill>
            </a:endParaRPr>
          </a:p>
        </p:txBody>
      </p:sp>
      <p:sp>
        <p:nvSpPr>
          <p:cNvPr id="371" name="Google Shape;371;p42"/>
          <p:cNvSpPr txBox="1"/>
          <p:nvPr/>
        </p:nvSpPr>
        <p:spPr>
          <a:xfrm>
            <a:off x="439625" y="5764250"/>
            <a:ext cx="115248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https://en.wikipedia.org/wiki/Neera_Tanden</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https://www.theguardian.com/us-news/2020/dec/01/neera-tanden-deletes-tweets-office-of-management-and-budget-nominee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75" name="Shape 375"/>
        <p:cNvGrpSpPr/>
        <p:nvPr/>
      </p:nvGrpSpPr>
      <p:grpSpPr>
        <a:xfrm>
          <a:off x="0" y="0"/>
          <a:ext cx="0" cy="0"/>
          <a:chOff x="0" y="0"/>
          <a:chExt cx="0" cy="0"/>
        </a:xfrm>
      </p:grpSpPr>
      <p:sp>
        <p:nvSpPr>
          <p:cNvPr id="376" name="Google Shape;376;p43"/>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Neera Tanden deleted at least a 1000 tweets</a:t>
            </a:r>
            <a:endParaRPr/>
          </a:p>
        </p:txBody>
      </p:sp>
      <p:sp>
        <p:nvSpPr>
          <p:cNvPr id="377" name="Google Shape;377;p43"/>
          <p:cNvSpPr txBox="1"/>
          <p:nvPr>
            <p:ph idx="1" type="body"/>
          </p:nvPr>
        </p:nvSpPr>
        <p:spPr>
          <a:xfrm>
            <a:off x="439625" y="1468323"/>
            <a:ext cx="11309700" cy="4020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t/>
            </a:r>
            <a:endParaRPr>
              <a:solidFill>
                <a:schemeClr val="dk1"/>
              </a:solidFill>
            </a:endParaRPr>
          </a:p>
          <a:p>
            <a:pPr indent="-342900" lvl="0" marL="342900" rtl="0" algn="l">
              <a:spcBef>
                <a:spcPts val="1000"/>
              </a:spcBef>
              <a:spcAft>
                <a:spcPts val="0"/>
              </a:spcAft>
              <a:buClr>
                <a:schemeClr val="dk1"/>
              </a:buClr>
              <a:buSzPts val="2400"/>
              <a:buFont typeface="Noto Sans Symbols"/>
              <a:buChar char="▪"/>
            </a:pPr>
            <a:r>
              <a:rPr lang="en-US">
                <a:solidFill>
                  <a:schemeClr val="dk1"/>
                </a:solidFill>
              </a:rPr>
              <a:t>Deleted tweets were critical of U.S. senators who who will now confirm or deny her appointment</a:t>
            </a:r>
            <a:endParaRPr sz="1050">
              <a:solidFill>
                <a:srgbClr val="333333"/>
              </a:solidFill>
              <a:highlight>
                <a:srgbClr val="F1F3F4"/>
              </a:highlight>
              <a:latin typeface="Roboto"/>
              <a:ea typeface="Roboto"/>
              <a:cs typeface="Roboto"/>
              <a:sym typeface="Roboto"/>
            </a:endParaRPr>
          </a:p>
          <a:p>
            <a:pPr indent="-342900" lvl="0" marL="342900" rtl="0" algn="l">
              <a:spcBef>
                <a:spcPts val="1000"/>
              </a:spcBef>
              <a:spcAft>
                <a:spcPts val="0"/>
              </a:spcAft>
              <a:buClr>
                <a:schemeClr val="dk1"/>
              </a:buClr>
              <a:buSzPts val="2400"/>
              <a:buFont typeface="Noto Sans Symbols"/>
              <a:buChar char="▪"/>
            </a:pPr>
            <a:r>
              <a:rPr lang="en-US">
                <a:solidFill>
                  <a:schemeClr val="dk1"/>
                </a:solidFill>
              </a:rPr>
              <a:t>She deleted tweets from her account starting November of 2020</a:t>
            </a:r>
            <a:endParaRPr>
              <a:solidFill>
                <a:schemeClr val="dk1"/>
              </a:solidFill>
            </a:endParaRPr>
          </a:p>
          <a:p>
            <a:pPr indent="-342900" lvl="0" marL="342900" marR="0" rtl="0" algn="l">
              <a:lnSpc>
                <a:spcPct val="90000"/>
              </a:lnSpc>
              <a:spcBef>
                <a:spcPts val="1000"/>
              </a:spcBef>
              <a:spcAft>
                <a:spcPts val="0"/>
              </a:spcAft>
              <a:buClr>
                <a:schemeClr val="dk1"/>
              </a:buClr>
              <a:buSzPts val="2400"/>
              <a:buFont typeface="Noto Sans Symbols"/>
              <a:buChar char="▪"/>
            </a:pPr>
            <a:r>
              <a:rPr lang="en-US">
                <a:solidFill>
                  <a:schemeClr val="dk1"/>
                </a:solidFill>
              </a:rPr>
              <a:t>The Guardian mentioned her tweets targeted both </a:t>
            </a:r>
            <a:r>
              <a:rPr lang="en-US">
                <a:solidFill>
                  <a:schemeClr val="dk1"/>
                </a:solidFill>
              </a:rPr>
              <a:t>Republicans and Democrats</a:t>
            </a:r>
            <a:endParaRPr>
              <a:solidFill>
                <a:schemeClr val="dk1"/>
              </a:solidFill>
            </a:endParaRPr>
          </a:p>
          <a:p>
            <a:pPr indent="-342900" lvl="0" marL="342900" marR="0" rtl="0" algn="l">
              <a:lnSpc>
                <a:spcPct val="90000"/>
              </a:lnSpc>
              <a:spcBef>
                <a:spcPts val="1000"/>
              </a:spcBef>
              <a:spcAft>
                <a:spcPts val="0"/>
              </a:spcAft>
              <a:buClr>
                <a:schemeClr val="dk1"/>
              </a:buClr>
              <a:buSzPts val="2400"/>
              <a:buFont typeface="Noto Sans Symbols"/>
              <a:buChar char="▪"/>
            </a:pPr>
            <a:r>
              <a:rPr lang="en-US">
                <a:solidFill>
                  <a:schemeClr val="dk1"/>
                </a:solidFill>
              </a:rPr>
              <a:t>Sen. John Cornyn (Republican) has called Tanden “the worst nominee so far”</a:t>
            </a:r>
            <a:endParaRPr>
              <a:solidFill>
                <a:schemeClr val="dk1"/>
              </a:solidFill>
            </a:endParaRPr>
          </a:p>
        </p:txBody>
      </p:sp>
      <p:sp>
        <p:nvSpPr>
          <p:cNvPr id="378" name="Google Shape;378;p43"/>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379" name="Google Shape;379;p43"/>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380" name="Google Shape;380;p43"/>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381" name="Google Shape;381;p43"/>
          <p:cNvSpPr txBox="1"/>
          <p:nvPr/>
        </p:nvSpPr>
        <p:spPr>
          <a:xfrm>
            <a:off x="411800" y="5488325"/>
            <a:ext cx="114186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https://www.thedailybeast.com/neera-tanden-mean-tweeted-gop-lawmakersuntil-she-needed-their-votes</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https://www.theguardian.com/us-news/2020/dec/01/neera-tanden-deletes-tweets-office-of-management-and-budget-nominee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85" name="Shape 385"/>
        <p:cNvGrpSpPr/>
        <p:nvPr/>
      </p:nvGrpSpPr>
      <p:grpSpPr>
        <a:xfrm>
          <a:off x="0" y="0"/>
          <a:ext cx="0" cy="0"/>
          <a:chOff x="0" y="0"/>
          <a:chExt cx="0" cy="0"/>
        </a:xfrm>
      </p:grpSpPr>
      <p:sp>
        <p:nvSpPr>
          <p:cNvPr id="386" name="Google Shape;386;p44"/>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Neera </a:t>
            </a:r>
            <a:r>
              <a:rPr lang="en-US">
                <a:solidFill>
                  <a:schemeClr val="dk1"/>
                </a:solidFill>
              </a:rPr>
              <a:t>Tanden’s</a:t>
            </a:r>
            <a:r>
              <a:rPr lang="en-US">
                <a:solidFill>
                  <a:schemeClr val="dk1"/>
                </a:solidFill>
              </a:rPr>
              <a:t> Twitter account is well archived</a:t>
            </a:r>
            <a:endParaRPr/>
          </a:p>
        </p:txBody>
      </p:sp>
      <p:sp>
        <p:nvSpPr>
          <p:cNvPr id="387" name="Google Shape;387;p44"/>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388" name="Google Shape;388;p44"/>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389" name="Google Shape;389;p44"/>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390" name="Google Shape;390;p44"/>
          <p:cNvPicPr preferRelativeResize="0"/>
          <p:nvPr/>
        </p:nvPicPr>
        <p:blipFill rotWithShape="1">
          <a:blip r:embed="rId4">
            <a:alphaModFix/>
          </a:blip>
          <a:srcRect b="0" l="8700" r="0" t="17375"/>
          <a:stretch/>
        </p:blipFill>
        <p:spPr>
          <a:xfrm>
            <a:off x="8264325" y="1237579"/>
            <a:ext cx="3360426" cy="2847500"/>
          </a:xfrm>
          <a:prstGeom prst="rect">
            <a:avLst/>
          </a:prstGeom>
          <a:noFill/>
          <a:ln>
            <a:noFill/>
          </a:ln>
        </p:spPr>
      </p:pic>
      <p:pic>
        <p:nvPicPr>
          <p:cNvPr id="391" name="Google Shape;391;p44"/>
          <p:cNvPicPr preferRelativeResize="0"/>
          <p:nvPr/>
        </p:nvPicPr>
        <p:blipFill>
          <a:blip r:embed="rId5">
            <a:alphaModFix/>
          </a:blip>
          <a:stretch>
            <a:fillRect/>
          </a:stretch>
        </p:blipFill>
        <p:spPr>
          <a:xfrm>
            <a:off x="5074512" y="1907875"/>
            <a:ext cx="3143774" cy="2682624"/>
          </a:xfrm>
          <a:prstGeom prst="rect">
            <a:avLst/>
          </a:prstGeom>
          <a:noFill/>
          <a:ln>
            <a:noFill/>
          </a:ln>
        </p:spPr>
      </p:pic>
      <p:sp>
        <p:nvSpPr>
          <p:cNvPr id="392" name="Google Shape;392;p44"/>
          <p:cNvSpPr txBox="1"/>
          <p:nvPr/>
        </p:nvSpPr>
        <p:spPr>
          <a:xfrm>
            <a:off x="5074525" y="4590500"/>
            <a:ext cx="3360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https://archive.is/https://twitter.com/neeratanden</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393" name="Google Shape;393;p44"/>
          <p:cNvSpPr txBox="1"/>
          <p:nvPr/>
        </p:nvSpPr>
        <p:spPr>
          <a:xfrm>
            <a:off x="8218275" y="4085075"/>
            <a:ext cx="38748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http://web.archive.org/web/*/https://twitter.com/</a:t>
            </a:r>
            <a:r>
              <a:rPr lang="en-US" u="sng">
                <a:solidFill>
                  <a:schemeClr val="hlink"/>
                </a:solidFill>
                <a:latin typeface="Century Gothic"/>
                <a:ea typeface="Century Gothic"/>
                <a:cs typeface="Century Gothic"/>
                <a:sym typeface="Century Gothic"/>
                <a:hlinkClick r:id="rId8"/>
              </a:rPr>
              <a:t>neeratanden</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394" name="Google Shape;394;p44"/>
          <p:cNvSpPr txBox="1"/>
          <p:nvPr/>
        </p:nvSpPr>
        <p:spPr>
          <a:xfrm>
            <a:off x="196650" y="1561400"/>
            <a:ext cx="4655700" cy="3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Courier New"/>
                <a:ea typeface="Courier New"/>
                <a:cs typeface="Courier New"/>
                <a:sym typeface="Courier New"/>
              </a:rPr>
              <a:t>&gt; curl -s http://memgator.cs.odu.edu/timemap/link/https://twitter.com/neeratanden | grep datetime | awk '{print $1}' | awk -v FS=/ '{print $3}'| sort | uniq -c |sort -nr</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Century Gothic"/>
              <a:ea typeface="Century Gothic"/>
              <a:cs typeface="Century Gothic"/>
              <a:sym typeface="Century Gothic"/>
            </a:endParaRPr>
          </a:p>
          <a:p>
            <a:pPr indent="0" lvl="0" marL="0" rtl="0" algn="l">
              <a:spcBef>
                <a:spcPts val="0"/>
              </a:spcBef>
              <a:spcAft>
                <a:spcPts val="0"/>
              </a:spcAft>
              <a:buNone/>
            </a:pPr>
            <a:r>
              <a:rPr lang="en-US" sz="1500">
                <a:latin typeface="Century Gothic"/>
                <a:ea typeface="Century Gothic"/>
                <a:cs typeface="Century Gothic"/>
                <a:sym typeface="Century Gothic"/>
              </a:rPr>
              <a:t>         </a:t>
            </a:r>
            <a:r>
              <a:rPr lang="en-US" sz="1500">
                <a:latin typeface="Courier New"/>
                <a:ea typeface="Courier New"/>
                <a:cs typeface="Courier New"/>
                <a:sym typeface="Courier New"/>
              </a:rPr>
              <a:t>489 web.archive.org</a:t>
            </a:r>
            <a:endParaRPr sz="1500">
              <a:latin typeface="Courier New"/>
              <a:ea typeface="Courier New"/>
              <a:cs typeface="Courier New"/>
              <a:sym typeface="Courier New"/>
            </a:endParaRPr>
          </a:p>
          <a:p>
            <a:pPr indent="0" lvl="0" marL="0" rtl="0" algn="l">
              <a:spcBef>
                <a:spcPts val="0"/>
              </a:spcBef>
              <a:spcAft>
                <a:spcPts val="0"/>
              </a:spcAft>
              <a:buNone/>
            </a:pPr>
            <a:r>
              <a:rPr lang="en-US" sz="1500">
                <a:latin typeface="Courier New"/>
                <a:ea typeface="Courier New"/>
                <a:cs typeface="Courier New"/>
                <a:sym typeface="Courier New"/>
              </a:rPr>
              <a:t>    248 wayback.archive-it.org</a:t>
            </a:r>
            <a:endParaRPr sz="1500">
              <a:latin typeface="Courier New"/>
              <a:ea typeface="Courier New"/>
              <a:cs typeface="Courier New"/>
              <a:sym typeface="Courier New"/>
            </a:endParaRPr>
          </a:p>
          <a:p>
            <a:pPr indent="0" lvl="0" marL="0" rtl="0" algn="l">
              <a:spcBef>
                <a:spcPts val="0"/>
              </a:spcBef>
              <a:spcAft>
                <a:spcPts val="0"/>
              </a:spcAft>
              <a:buNone/>
            </a:pPr>
            <a:r>
              <a:rPr lang="en-US" sz="1500">
                <a:latin typeface="Courier New"/>
                <a:ea typeface="Courier New"/>
                <a:cs typeface="Courier New"/>
                <a:sym typeface="Courier New"/>
              </a:rPr>
              <a:t>     90 archive.md</a:t>
            </a:r>
            <a:endParaRPr sz="1500">
              <a:latin typeface="Courier New"/>
              <a:ea typeface="Courier New"/>
              <a:cs typeface="Courier New"/>
              <a:sym typeface="Courier New"/>
            </a:endParaRPr>
          </a:p>
          <a:p>
            <a:pPr indent="0" lvl="0" marL="0" rtl="0" algn="l">
              <a:spcBef>
                <a:spcPts val="0"/>
              </a:spcBef>
              <a:spcAft>
                <a:spcPts val="0"/>
              </a:spcAft>
              <a:buNone/>
            </a:pPr>
            <a:r>
              <a:rPr lang="en-US" sz="1500">
                <a:latin typeface="Courier New"/>
                <a:ea typeface="Courier New"/>
                <a:cs typeface="Courier New"/>
                <a:sym typeface="Courier New"/>
              </a:rPr>
              <a:t>     19 www.webarchive.org.uk</a:t>
            </a:r>
            <a:endParaRPr sz="1500">
              <a:latin typeface="Courier New"/>
              <a:ea typeface="Courier New"/>
              <a:cs typeface="Courier New"/>
              <a:sym typeface="Courier New"/>
            </a:endParaRPr>
          </a:p>
          <a:p>
            <a:pPr indent="0" lvl="0" marL="0" rtl="0" algn="l">
              <a:spcBef>
                <a:spcPts val="0"/>
              </a:spcBef>
              <a:spcAft>
                <a:spcPts val="0"/>
              </a:spcAft>
              <a:buNone/>
            </a:pPr>
            <a:r>
              <a:rPr lang="en-US" sz="1500">
                <a:latin typeface="Courier New"/>
                <a:ea typeface="Courier New"/>
                <a:cs typeface="Courier New"/>
                <a:sym typeface="Courier New"/>
              </a:rPr>
              <a:t>     12 webarchive.loc.gov</a:t>
            </a:r>
            <a:endParaRPr sz="1500">
              <a:latin typeface="Courier New"/>
              <a:ea typeface="Courier New"/>
              <a:cs typeface="Courier New"/>
              <a:sym typeface="Courier New"/>
            </a:endParaRPr>
          </a:p>
          <a:p>
            <a:pPr indent="0" lvl="0" marL="0" rtl="0" algn="l">
              <a:spcBef>
                <a:spcPts val="0"/>
              </a:spcBef>
              <a:spcAft>
                <a:spcPts val="0"/>
              </a:spcAft>
              <a:buNone/>
            </a:pPr>
            <a:r>
              <a:rPr lang="en-US" sz="1500">
                <a:latin typeface="Courier New"/>
                <a:ea typeface="Courier New"/>
                <a:cs typeface="Courier New"/>
                <a:sym typeface="Courier New"/>
              </a:rPr>
              <a:t>      1 swap.stanford.edu</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98" name="Shape 398"/>
        <p:cNvGrpSpPr/>
        <p:nvPr/>
      </p:nvGrpSpPr>
      <p:grpSpPr>
        <a:xfrm>
          <a:off x="0" y="0"/>
          <a:ext cx="0" cy="0"/>
          <a:chOff x="0" y="0"/>
          <a:chExt cx="0" cy="0"/>
        </a:xfrm>
      </p:grpSpPr>
      <p:sp>
        <p:nvSpPr>
          <p:cNvPr id="399" name="Google Shape;399;p45"/>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00" name="Google Shape;400;p45"/>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01" name="Google Shape;401;p45"/>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02" name="Google Shape;402;p45"/>
          <p:cNvSpPr txBox="1"/>
          <p:nvPr>
            <p:ph type="title"/>
          </p:nvPr>
        </p:nvSpPr>
        <p:spPr>
          <a:xfrm>
            <a:off x="385250" y="2521500"/>
            <a:ext cx="11418600" cy="1232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Inflammatory tweets now deleted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06" name="Shape 406"/>
        <p:cNvGrpSpPr/>
        <p:nvPr/>
      </p:nvGrpSpPr>
      <p:grpSpPr>
        <a:xfrm>
          <a:off x="0" y="0"/>
          <a:ext cx="0" cy="0"/>
          <a:chOff x="0" y="0"/>
          <a:chExt cx="0" cy="0"/>
        </a:xfrm>
      </p:grpSpPr>
      <p:sp>
        <p:nvSpPr>
          <p:cNvPr id="407" name="Google Shape;407;p46"/>
          <p:cNvSpPr txBox="1"/>
          <p:nvPr>
            <p:ph idx="1" type="body"/>
          </p:nvPr>
        </p:nvSpPr>
        <p:spPr>
          <a:xfrm>
            <a:off x="439615" y="1468315"/>
            <a:ext cx="11309700" cy="4708500"/>
          </a:xfrm>
          <a:prstGeom prst="rect">
            <a:avLst/>
          </a:prstGeom>
          <a:noFill/>
          <a:ln>
            <a:noFill/>
          </a:ln>
        </p:spPr>
        <p:txBody>
          <a:bodyPr anchorCtr="0" anchor="t" bIns="45700" lIns="91425" spcFirstLastPara="1" rIns="91425" wrap="square" tIns="45700">
            <a:noAutofit/>
          </a:bodyPr>
          <a:lstStyle/>
          <a:p>
            <a:pPr indent="0" lvl="0" marL="342900" marR="0" rtl="0" algn="l">
              <a:lnSpc>
                <a:spcPct val="90000"/>
              </a:lnSpc>
              <a:spcBef>
                <a:spcPts val="500"/>
              </a:spcBef>
              <a:spcAft>
                <a:spcPts val="0"/>
              </a:spcAft>
              <a:buNone/>
            </a:pPr>
            <a:r>
              <a:t/>
            </a:r>
            <a:endParaRPr/>
          </a:p>
        </p:txBody>
      </p:sp>
      <p:sp>
        <p:nvSpPr>
          <p:cNvPr id="408" name="Google Shape;408;p46"/>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09" name="Google Shape;409;p46"/>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10" name="Google Shape;410;p46"/>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411" name="Google Shape;411;p46"/>
          <p:cNvPicPr preferRelativeResize="0"/>
          <p:nvPr/>
        </p:nvPicPr>
        <p:blipFill>
          <a:blip r:embed="rId4">
            <a:alphaModFix/>
          </a:blip>
          <a:stretch>
            <a:fillRect/>
          </a:stretch>
        </p:blipFill>
        <p:spPr>
          <a:xfrm>
            <a:off x="7032100" y="2717175"/>
            <a:ext cx="4026674" cy="2427875"/>
          </a:xfrm>
          <a:prstGeom prst="rect">
            <a:avLst/>
          </a:prstGeom>
          <a:noFill/>
          <a:ln>
            <a:noFill/>
          </a:ln>
        </p:spPr>
      </p:pic>
      <p:sp>
        <p:nvSpPr>
          <p:cNvPr id="412" name="Google Shape;412;p46"/>
          <p:cNvSpPr txBox="1"/>
          <p:nvPr/>
        </p:nvSpPr>
        <p:spPr>
          <a:xfrm>
            <a:off x="8281375" y="2717175"/>
            <a:ext cx="1318200" cy="2400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13" name="Google Shape;413;p46"/>
          <p:cNvSpPr txBox="1"/>
          <p:nvPr/>
        </p:nvSpPr>
        <p:spPr>
          <a:xfrm>
            <a:off x="278225" y="4702825"/>
            <a:ext cx="5962800" cy="6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https://web.archive.org/web/20200218100156if_/https://twitter.com/neeratanden/status/1139526680211599361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Memento shared by Daily Beast</a:t>
            </a:r>
            <a:endParaRPr>
              <a:latin typeface="Century Gothic"/>
              <a:ea typeface="Century Gothic"/>
              <a:cs typeface="Century Gothic"/>
              <a:sym typeface="Century Gothic"/>
            </a:endParaRPr>
          </a:p>
        </p:txBody>
      </p:sp>
      <p:sp>
        <p:nvSpPr>
          <p:cNvPr id="414" name="Google Shape;414;p46"/>
          <p:cNvSpPr txBox="1"/>
          <p:nvPr/>
        </p:nvSpPr>
        <p:spPr>
          <a:xfrm>
            <a:off x="6669725" y="5127550"/>
            <a:ext cx="5079600" cy="9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https://twitter.com/neeratanden/status/1139526680211599361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Not available on Twitter</a:t>
            </a:r>
            <a:endParaRPr>
              <a:latin typeface="Century Gothic"/>
              <a:ea typeface="Century Gothic"/>
              <a:cs typeface="Century Gothic"/>
              <a:sym typeface="Century Gothic"/>
            </a:endParaRPr>
          </a:p>
        </p:txBody>
      </p:sp>
      <p:sp>
        <p:nvSpPr>
          <p:cNvPr id="415" name="Google Shape;415;p46"/>
          <p:cNvSpPr txBox="1"/>
          <p:nvPr/>
        </p:nvSpPr>
        <p:spPr>
          <a:xfrm>
            <a:off x="411800" y="5864775"/>
            <a:ext cx="112815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https://www.thedailybeast.com/neera-tanden-mean-tweeted-gop-lawmakersuntil-she-needed-their-votes?ref=home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16" name="Google Shape;416;p46"/>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Neera Tanden targets seven Republican senators</a:t>
            </a:r>
            <a:endParaRPr/>
          </a:p>
        </p:txBody>
      </p:sp>
      <p:pic>
        <p:nvPicPr>
          <p:cNvPr id="417" name="Google Shape;417;p46"/>
          <p:cNvPicPr preferRelativeResize="0"/>
          <p:nvPr/>
        </p:nvPicPr>
        <p:blipFill>
          <a:blip r:embed="rId8">
            <a:alphaModFix/>
          </a:blip>
          <a:stretch>
            <a:fillRect/>
          </a:stretch>
        </p:blipFill>
        <p:spPr>
          <a:xfrm>
            <a:off x="0" y="1703599"/>
            <a:ext cx="6441022" cy="2860474"/>
          </a:xfrm>
          <a:prstGeom prst="rect">
            <a:avLst/>
          </a:prstGeom>
          <a:noFill/>
          <a:ln>
            <a:noFill/>
          </a:ln>
        </p:spPr>
      </p:pic>
      <p:sp>
        <p:nvSpPr>
          <p:cNvPr id="418" name="Google Shape;418;p46"/>
          <p:cNvSpPr txBox="1"/>
          <p:nvPr/>
        </p:nvSpPr>
        <p:spPr>
          <a:xfrm>
            <a:off x="1869125" y="1561375"/>
            <a:ext cx="1028700" cy="3651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19" name="Google Shape;419;p46"/>
          <p:cNvSpPr txBox="1"/>
          <p:nvPr/>
        </p:nvSpPr>
        <p:spPr>
          <a:xfrm>
            <a:off x="6573875" y="1392500"/>
            <a:ext cx="5271300" cy="12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entury Gothic"/>
                <a:ea typeface="Century Gothic"/>
                <a:cs typeface="Century Gothic"/>
                <a:sym typeface="Century Gothic"/>
              </a:rPr>
              <a:t>Many of the Republicans targeted by  Neera Tanden were projected to lose but managed to win</a:t>
            </a:r>
            <a:endParaRPr sz="21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23" name="Shape 423"/>
        <p:cNvGrpSpPr/>
        <p:nvPr/>
      </p:nvGrpSpPr>
      <p:grpSpPr>
        <a:xfrm>
          <a:off x="0" y="0"/>
          <a:ext cx="0" cy="0"/>
          <a:chOff x="0" y="0"/>
          <a:chExt cx="0" cy="0"/>
        </a:xfrm>
      </p:grpSpPr>
      <p:sp>
        <p:nvSpPr>
          <p:cNvPr id="424" name="Google Shape;424;p47"/>
          <p:cNvSpPr txBox="1"/>
          <p:nvPr>
            <p:ph type="title"/>
          </p:nvPr>
        </p:nvSpPr>
        <p:spPr>
          <a:xfrm>
            <a:off x="337640" y="21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Susan Collins is a Republican senator</a:t>
            </a:r>
            <a:endParaRPr/>
          </a:p>
        </p:txBody>
      </p:sp>
      <p:sp>
        <p:nvSpPr>
          <p:cNvPr id="425" name="Google Shape;425;p47"/>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26" name="Google Shape;426;p47"/>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27" name="Google Shape;427;p47"/>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428" name="Google Shape;428;p47"/>
          <p:cNvPicPr preferRelativeResize="0"/>
          <p:nvPr/>
        </p:nvPicPr>
        <p:blipFill>
          <a:blip r:embed="rId4">
            <a:alphaModFix/>
          </a:blip>
          <a:stretch>
            <a:fillRect/>
          </a:stretch>
        </p:blipFill>
        <p:spPr>
          <a:xfrm>
            <a:off x="203825" y="1461150"/>
            <a:ext cx="6126831" cy="2963700"/>
          </a:xfrm>
          <a:prstGeom prst="rect">
            <a:avLst/>
          </a:prstGeom>
          <a:noFill/>
          <a:ln>
            <a:noFill/>
          </a:ln>
        </p:spPr>
      </p:pic>
      <p:pic>
        <p:nvPicPr>
          <p:cNvPr id="429" name="Google Shape;429;p47"/>
          <p:cNvPicPr preferRelativeResize="0"/>
          <p:nvPr/>
        </p:nvPicPr>
        <p:blipFill>
          <a:blip r:embed="rId5">
            <a:alphaModFix/>
          </a:blip>
          <a:stretch>
            <a:fillRect/>
          </a:stretch>
        </p:blipFill>
        <p:spPr>
          <a:xfrm>
            <a:off x="7126449" y="2449563"/>
            <a:ext cx="4913151" cy="2608799"/>
          </a:xfrm>
          <a:prstGeom prst="rect">
            <a:avLst/>
          </a:prstGeom>
          <a:noFill/>
          <a:ln>
            <a:noFill/>
          </a:ln>
        </p:spPr>
      </p:pic>
      <p:sp>
        <p:nvSpPr>
          <p:cNvPr id="430" name="Google Shape;430;p47"/>
          <p:cNvSpPr txBox="1"/>
          <p:nvPr/>
        </p:nvSpPr>
        <p:spPr>
          <a:xfrm>
            <a:off x="257500" y="4596050"/>
            <a:ext cx="62922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https://web.archive.org/web/20200715024801/https://twitter.com/neeratanden/status/1283228280083161090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Memento shared by Daily Beast</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31" name="Google Shape;431;p47"/>
          <p:cNvSpPr txBox="1"/>
          <p:nvPr/>
        </p:nvSpPr>
        <p:spPr>
          <a:xfrm>
            <a:off x="7053275" y="5065525"/>
            <a:ext cx="50595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https://twitter.com/neeratanden/status/1283228280083161090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Not available on Twitter</a:t>
            </a:r>
            <a:endParaRPr>
              <a:latin typeface="Century Gothic"/>
              <a:ea typeface="Century Gothic"/>
              <a:cs typeface="Century Gothic"/>
              <a:sym typeface="Century Gothic"/>
            </a:endParaRPr>
          </a:p>
        </p:txBody>
      </p:sp>
      <p:sp>
        <p:nvSpPr>
          <p:cNvPr id="432" name="Google Shape;432;p47"/>
          <p:cNvSpPr txBox="1"/>
          <p:nvPr/>
        </p:nvSpPr>
        <p:spPr>
          <a:xfrm>
            <a:off x="394650" y="5761900"/>
            <a:ext cx="111957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8"/>
              </a:rPr>
              <a:t>https://www.thedailybeast.com/neera-tanden-mean-tweeted-gop-lawmakersuntil-she-needed-their-votes?ref=home</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9"/>
              </a:rPr>
              <a:t>https://www.vox.com/2020/11/4/21533494/senate-2020-results-maine-susan-collins-winner</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33" name="Google Shape;433;p47"/>
          <p:cNvSpPr txBox="1"/>
          <p:nvPr/>
        </p:nvSpPr>
        <p:spPr>
          <a:xfrm>
            <a:off x="1972000" y="1389875"/>
            <a:ext cx="1011600" cy="2571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34" name="Google Shape;434;p47"/>
          <p:cNvSpPr txBox="1"/>
          <p:nvPr/>
        </p:nvSpPr>
        <p:spPr>
          <a:xfrm>
            <a:off x="8898500" y="2449575"/>
            <a:ext cx="1262400" cy="2571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35" name="Google Shape;435;p47"/>
          <p:cNvSpPr txBox="1"/>
          <p:nvPr/>
        </p:nvSpPr>
        <p:spPr>
          <a:xfrm>
            <a:off x="3357550" y="4133250"/>
            <a:ext cx="668700" cy="2916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36" name="Google Shape;436;p47"/>
          <p:cNvSpPr txBox="1"/>
          <p:nvPr/>
        </p:nvSpPr>
        <p:spPr>
          <a:xfrm>
            <a:off x="6549700" y="931863"/>
            <a:ext cx="5547600" cy="12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Century Gothic"/>
                <a:ea typeface="Century Gothic"/>
                <a:cs typeface="Century Gothic"/>
                <a:sym typeface="Century Gothic"/>
              </a:rPr>
              <a:t>Susan Collins was up for reelection against Sara Gideon. Susan Collins was expected to lose.</a:t>
            </a:r>
            <a:endParaRPr sz="2100">
              <a:latin typeface="Century Gothic"/>
              <a:ea typeface="Century Gothic"/>
              <a:cs typeface="Century Gothic"/>
              <a:sym typeface="Century Gothic"/>
            </a:endParaRPr>
          </a:p>
          <a:p>
            <a:pPr indent="0" lvl="0" marL="0" rtl="0" algn="l">
              <a:spcBef>
                <a:spcPts val="0"/>
              </a:spcBef>
              <a:spcAft>
                <a:spcPts val="0"/>
              </a:spcAft>
              <a:buNone/>
            </a:pPr>
            <a:r>
              <a:rPr lang="en-US" sz="2100">
                <a:latin typeface="Century Gothic"/>
                <a:ea typeface="Century Gothic"/>
                <a:cs typeface="Century Gothic"/>
                <a:sym typeface="Century Gothic"/>
              </a:rPr>
              <a:t>However, Susan Collins won the election</a:t>
            </a:r>
            <a:endParaRPr sz="21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DU Grid Theme">
  <a:themeElements>
    <a:clrScheme name="Custom 1">
      <a:dk1>
        <a:srgbClr val="043657"/>
      </a:dk1>
      <a:lt1>
        <a:srgbClr val="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